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embeddedFontLst>
    <p:embeddedFont>
      <p:font typeface="Calibri" panose="020F0502020204030204" pitchFamily="34" charset="0"/>
      <p:regular r:id="rId31"/>
      <p:bold r:id="rId32"/>
      <p:italic r:id="rId33"/>
      <p:boldItalic r:id="rId34"/>
    </p:embeddedFont>
    <p:embeddedFont>
      <p:font typeface="Consolas" panose="020B0609020204030204" pitchFamily="49" charset="0"/>
      <p:regular r:id="rId35"/>
      <p:bold r:id="rId36"/>
      <p:italic r:id="rId37"/>
      <p:boldItalic r:id="rId38"/>
    </p:embeddedFont>
    <p:embeddedFont>
      <p:font typeface="Impact" panose="020B0806030902050204" pitchFamily="34" charset="0"/>
      <p:regular r:id="rId39"/>
    </p:embeddedFont>
    <p:embeddedFont>
      <p:font typeface="Oi" panose="020B0604020202020204" charset="0"/>
      <p:regular r:id="rId40"/>
    </p:embeddedFont>
    <p:embeddedFont>
      <p:font typeface="Times" panose="02020603050405020304" pitchFamily="18" charset="0"/>
      <p:regular r:id="rId41"/>
      <p:bold r:id="rId42"/>
      <p:italic r:id="rId43"/>
      <p:boldItalic r:id="rId44"/>
    </p:embeddedFont>
    <p:embeddedFont>
      <p:font typeface="Trebuchet MS" panose="020B060302020202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9" roundtripDataSignature="AMtx7mh4is24YD/bREVFVelhFmJHBVk/b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customschemas.google.com/relationships/presentationmetadata" Target="metadata"/></Relationships>
</file>

<file path=ppt/media/image1.jpg>
</file>

<file path=ppt/media/image10.png>
</file>

<file path=ppt/media/image11.png>
</file>

<file path=ppt/media/image12.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1" name="Google Shape;6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3" name="Google Shape;23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6" name="Google Shape;27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00" name="Google Shape;300;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18" name="Google Shape;318;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41" name="Google Shape;34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1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p1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9" name="Google Shape;37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p1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8" name="Google Shape;39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p1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7" name="Google Shape;417;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p2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6" name="Google Shape;436;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2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2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88" name="Google Shape;488;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07" name="Google Shape;507;p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p2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26" name="Google Shape;526;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p2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45" name="Google Shape;545;p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2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64" name="Google Shape;56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p2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80" name="Google Shape;580;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p2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96" name="Google Shape;596;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5" name="Google Shape;11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4" name="Google Shape;19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
        <p:cNvGrpSpPr/>
        <p:nvPr/>
      </p:nvGrpSpPr>
      <p:grpSpPr>
        <a:xfrm>
          <a:off x="0" y="0"/>
          <a:ext cx="0" cy="0"/>
          <a:chOff x="0" y="0"/>
          <a:chExt cx="0" cy="0"/>
        </a:xfrm>
      </p:grpSpPr>
      <p:sp>
        <p:nvSpPr>
          <p:cNvPr id="25" name="Google Shape;25;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sp>
        <p:nvSpPr>
          <p:cNvPr id="29" name="Google Shape;29;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3"/>
        <p:cNvGrpSpPr/>
        <p:nvPr/>
      </p:nvGrpSpPr>
      <p:grpSpPr>
        <a:xfrm>
          <a:off x="0" y="0"/>
          <a:ext cx="0" cy="0"/>
          <a:chOff x="0" y="0"/>
          <a:chExt cx="0" cy="0"/>
        </a:xfrm>
      </p:grpSpPr>
      <p:sp>
        <p:nvSpPr>
          <p:cNvPr id="34" name="Google Shape;34;p3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Times New Roman"/>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3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 name="Google Shape;36;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9"/>
        <p:cNvGrpSpPr/>
        <p:nvPr/>
      </p:nvGrpSpPr>
      <p:grpSpPr>
        <a:xfrm>
          <a:off x="0" y="0"/>
          <a:ext cx="0" cy="0"/>
          <a:chOff x="0" y="0"/>
          <a:chExt cx="0" cy="0"/>
        </a:xfrm>
      </p:grpSpPr>
      <p:sp>
        <p:nvSpPr>
          <p:cNvPr id="40" name="Google Shape;40;p3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Times New Roman"/>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33"/>
          <p:cNvSpPr>
            <a:spLocks noGrp="1"/>
          </p:cNvSpPr>
          <p:nvPr>
            <p:ph type="pic" idx="2"/>
          </p:nvPr>
        </p:nvSpPr>
        <p:spPr>
          <a:xfrm>
            <a:off x="5183188" y="987425"/>
            <a:ext cx="6172200" cy="4873625"/>
          </a:xfrm>
          <a:prstGeom prst="rect">
            <a:avLst/>
          </a:prstGeom>
          <a:noFill/>
          <a:ln>
            <a:noFill/>
          </a:ln>
        </p:spPr>
      </p:sp>
      <p:sp>
        <p:nvSpPr>
          <p:cNvPr id="42" name="Google Shape;42;p3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3" name="Google Shape;43;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6"/>
        <p:cNvGrpSpPr/>
        <p:nvPr/>
      </p:nvGrpSpPr>
      <p:grpSpPr>
        <a:xfrm>
          <a:off x="0" y="0"/>
          <a:ext cx="0" cy="0"/>
          <a:chOff x="0" y="0"/>
          <a:chExt cx="0" cy="0"/>
        </a:xfrm>
      </p:grpSpPr>
      <p:sp>
        <p:nvSpPr>
          <p:cNvPr id="47" name="Google Shape;47;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3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2"/>
        <p:cNvGrpSpPr/>
        <p:nvPr/>
      </p:nvGrpSpPr>
      <p:grpSpPr>
        <a:xfrm>
          <a:off x="0" y="0"/>
          <a:ext cx="0" cy="0"/>
          <a:chOff x="0" y="0"/>
          <a:chExt cx="0" cy="0"/>
        </a:xfrm>
      </p:grpSpPr>
      <p:sp>
        <p:nvSpPr>
          <p:cNvPr id="53" name="Google Shape;53;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3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 name="Google Shape;55;p3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9"/>
          <p:cNvSpPr txBox="1"/>
          <p:nvPr/>
        </p:nvSpPr>
        <p:spPr>
          <a:xfrm>
            <a:off x="0" y="-712232"/>
            <a:ext cx="12192000" cy="369332"/>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r>
              <a:rPr lang="en-US" sz="2400" b="0" i="0" u="none" strike="noStrike" cap="none">
                <a:solidFill>
                  <a:srgbClr val="D7D7D7"/>
                </a:solidFill>
                <a:latin typeface="Arial"/>
                <a:ea typeface="Arial"/>
                <a:cs typeface="Arial"/>
                <a:sym typeface="Arial"/>
              </a:rPr>
              <a:t>www.9slide.vn</a:t>
            </a:r>
            <a:endParaRPr/>
          </a:p>
        </p:txBody>
      </p:sp>
      <p:sp>
        <p:nvSpPr>
          <p:cNvPr id="11" name="Google Shape;11;p2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Times New Roman"/>
              <a:buNone/>
              <a:defRPr sz="4400" b="0" i="0" u="none" strike="noStrike" cap="none">
                <a:solidFill>
                  <a:schemeClr val="dk1"/>
                </a:solidFill>
                <a:latin typeface="Times New Roman"/>
                <a:ea typeface="Times New Roman"/>
                <a:cs typeface="Times New Roman"/>
                <a:sym typeface="Times New Roman"/>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 name="Google Shape;12;p2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3" name="Google Shape;13;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5" name="Google Shape;15;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
        <p:nvSpPr>
          <p:cNvPr id="16" name="Google Shape;16;p29"/>
          <p:cNvSpPr/>
          <p:nvPr/>
        </p:nvSpPr>
        <p:spPr>
          <a:xfrm>
            <a:off x="-23164800" y="-13030200"/>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7" name="Google Shape;17;p29"/>
          <p:cNvSpPr/>
          <p:nvPr/>
        </p:nvSpPr>
        <p:spPr>
          <a:xfrm>
            <a:off x="34961779" y="-13030200"/>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8" name="Google Shape;18;p29"/>
          <p:cNvSpPr/>
          <p:nvPr/>
        </p:nvSpPr>
        <p:spPr>
          <a:xfrm>
            <a:off x="34961779" y="19493179"/>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19" name="Google Shape;19;p29"/>
          <p:cNvSpPr/>
          <p:nvPr/>
        </p:nvSpPr>
        <p:spPr>
          <a:xfrm>
            <a:off x="-23164800" y="19493179"/>
            <a:ext cx="395021" cy="395021"/>
          </a:xfrm>
          <a:prstGeom prst="ellipse">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nvGrpSpPr>
          <p:cNvPr id="20" name="Google Shape;20;p29"/>
          <p:cNvGrpSpPr/>
          <p:nvPr/>
        </p:nvGrpSpPr>
        <p:grpSpPr>
          <a:xfrm>
            <a:off x="-2202100" y="-2224223"/>
            <a:ext cx="16596200" cy="11284323"/>
            <a:chOff x="-2202100" y="-2224223"/>
            <a:chExt cx="16596200" cy="11284323"/>
          </a:xfrm>
        </p:grpSpPr>
        <p:sp>
          <p:nvSpPr>
            <p:cNvPr id="21" name="Google Shape;21;p29"/>
            <p:cNvSpPr/>
            <p:nvPr/>
          </p:nvSpPr>
          <p:spPr>
            <a:xfrm>
              <a:off x="4851540" y="8494776"/>
              <a:ext cx="2488920" cy="565324"/>
            </a:xfrm>
            <a:prstGeom prst="rect">
              <a:avLst/>
            </a:prstGeom>
            <a:noFill/>
            <a:ln w="21575"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sp>
          <p:nvSpPr>
            <p:cNvPr id="22" name="Google Shape;22;p29"/>
            <p:cNvSpPr/>
            <p:nvPr/>
          </p:nvSpPr>
          <p:spPr>
            <a:xfrm>
              <a:off x="5006988" y="8647176"/>
              <a:ext cx="2178025" cy="260524"/>
            </a:xfrm>
            <a:custGeom>
              <a:avLst/>
              <a:gdLst/>
              <a:ahLst/>
              <a:cxnLst/>
              <a:rect l="l" t="t" r="r" b="b"/>
              <a:pathLst>
                <a:path w="2178025" h="260524" extrusionOk="0">
                  <a:moveTo>
                    <a:pt x="1807648" y="222182"/>
                  </a:moveTo>
                  <a:cubicBezTo>
                    <a:pt x="1814010" y="222182"/>
                    <a:pt x="1818838" y="223968"/>
                    <a:pt x="1822130" y="227540"/>
                  </a:cubicBezTo>
                  <a:cubicBezTo>
                    <a:pt x="1825423" y="231111"/>
                    <a:pt x="1827070" y="235576"/>
                    <a:pt x="1827070" y="240934"/>
                  </a:cubicBezTo>
                  <a:cubicBezTo>
                    <a:pt x="1827070" y="246069"/>
                    <a:pt x="1825423" y="250366"/>
                    <a:pt x="1822130" y="253826"/>
                  </a:cubicBezTo>
                  <a:cubicBezTo>
                    <a:pt x="1818838" y="257287"/>
                    <a:pt x="1814010" y="259017"/>
                    <a:pt x="1807648" y="259017"/>
                  </a:cubicBezTo>
                  <a:cubicBezTo>
                    <a:pt x="1801285" y="259017"/>
                    <a:pt x="1796513" y="257287"/>
                    <a:pt x="1793332" y="253826"/>
                  </a:cubicBezTo>
                  <a:cubicBezTo>
                    <a:pt x="1790151" y="250366"/>
                    <a:pt x="1788560" y="246069"/>
                    <a:pt x="1788560" y="240934"/>
                  </a:cubicBezTo>
                  <a:cubicBezTo>
                    <a:pt x="1788560" y="235576"/>
                    <a:pt x="1790151" y="231111"/>
                    <a:pt x="1793332" y="227540"/>
                  </a:cubicBezTo>
                  <a:cubicBezTo>
                    <a:pt x="1796513" y="223968"/>
                    <a:pt x="1801285" y="222182"/>
                    <a:pt x="1807648" y="222182"/>
                  </a:cubicBezTo>
                  <a:close/>
                  <a:moveTo>
                    <a:pt x="807523" y="222182"/>
                  </a:moveTo>
                  <a:cubicBezTo>
                    <a:pt x="813885" y="222182"/>
                    <a:pt x="818713" y="223968"/>
                    <a:pt x="822005" y="227540"/>
                  </a:cubicBezTo>
                  <a:cubicBezTo>
                    <a:pt x="825298" y="231111"/>
                    <a:pt x="826945" y="235576"/>
                    <a:pt x="826945" y="240934"/>
                  </a:cubicBezTo>
                  <a:cubicBezTo>
                    <a:pt x="826945" y="246069"/>
                    <a:pt x="825298" y="250366"/>
                    <a:pt x="822005" y="253826"/>
                  </a:cubicBezTo>
                  <a:cubicBezTo>
                    <a:pt x="818713" y="257287"/>
                    <a:pt x="813885" y="259017"/>
                    <a:pt x="807523" y="259017"/>
                  </a:cubicBezTo>
                  <a:cubicBezTo>
                    <a:pt x="801160" y="259017"/>
                    <a:pt x="796388" y="257287"/>
                    <a:pt x="793207" y="253826"/>
                  </a:cubicBezTo>
                  <a:cubicBezTo>
                    <a:pt x="790026" y="250366"/>
                    <a:pt x="788435" y="246069"/>
                    <a:pt x="788435" y="240934"/>
                  </a:cubicBezTo>
                  <a:cubicBezTo>
                    <a:pt x="788435" y="235576"/>
                    <a:pt x="790026" y="231111"/>
                    <a:pt x="793207" y="227540"/>
                  </a:cubicBezTo>
                  <a:cubicBezTo>
                    <a:pt x="796388" y="223968"/>
                    <a:pt x="801160" y="222182"/>
                    <a:pt x="807523" y="222182"/>
                  </a:cubicBezTo>
                  <a:close/>
                  <a:moveTo>
                    <a:pt x="1488076" y="98952"/>
                  </a:moveTo>
                  <a:cubicBezTo>
                    <a:pt x="1472896" y="98952"/>
                    <a:pt x="1461064" y="104812"/>
                    <a:pt x="1452581" y="116532"/>
                  </a:cubicBezTo>
                  <a:cubicBezTo>
                    <a:pt x="1444098" y="128253"/>
                    <a:pt x="1439856" y="145610"/>
                    <a:pt x="1439856" y="168604"/>
                  </a:cubicBezTo>
                  <a:cubicBezTo>
                    <a:pt x="1439856" y="189142"/>
                    <a:pt x="1444098" y="205215"/>
                    <a:pt x="1452581" y="216824"/>
                  </a:cubicBezTo>
                  <a:cubicBezTo>
                    <a:pt x="1461064" y="228433"/>
                    <a:pt x="1472784" y="234237"/>
                    <a:pt x="1487741" y="234237"/>
                  </a:cubicBezTo>
                  <a:cubicBezTo>
                    <a:pt x="1507387" y="234237"/>
                    <a:pt x="1521730" y="225419"/>
                    <a:pt x="1530771" y="207783"/>
                  </a:cubicBezTo>
                  <a:lnTo>
                    <a:pt x="1530771" y="124569"/>
                  </a:lnTo>
                  <a:cubicBezTo>
                    <a:pt x="1521507" y="107491"/>
                    <a:pt x="1507275" y="98952"/>
                    <a:pt x="1488076" y="98952"/>
                  </a:cubicBezTo>
                  <a:close/>
                  <a:moveTo>
                    <a:pt x="1678241" y="98115"/>
                  </a:moveTo>
                  <a:cubicBezTo>
                    <a:pt x="1665740" y="98115"/>
                    <a:pt x="1655248" y="102663"/>
                    <a:pt x="1646764" y="111761"/>
                  </a:cubicBezTo>
                  <a:cubicBezTo>
                    <a:pt x="1638281" y="120858"/>
                    <a:pt x="1633035" y="133610"/>
                    <a:pt x="1631026" y="150019"/>
                  </a:cubicBezTo>
                  <a:lnTo>
                    <a:pt x="1721774" y="150019"/>
                  </a:lnTo>
                  <a:lnTo>
                    <a:pt x="1721774" y="147675"/>
                  </a:lnTo>
                  <a:cubicBezTo>
                    <a:pt x="1720881" y="131936"/>
                    <a:pt x="1716639" y="119742"/>
                    <a:pt x="1709049" y="111091"/>
                  </a:cubicBezTo>
                  <a:cubicBezTo>
                    <a:pt x="1701459" y="102440"/>
                    <a:pt x="1691190" y="98115"/>
                    <a:pt x="1678241" y="98115"/>
                  </a:cubicBezTo>
                  <a:close/>
                  <a:moveTo>
                    <a:pt x="1855700" y="76014"/>
                  </a:moveTo>
                  <a:lnTo>
                    <a:pt x="1887345" y="76014"/>
                  </a:lnTo>
                  <a:lnTo>
                    <a:pt x="1933389" y="215150"/>
                  </a:lnTo>
                  <a:lnTo>
                    <a:pt x="1978260" y="76014"/>
                  </a:lnTo>
                  <a:lnTo>
                    <a:pt x="2009905" y="76014"/>
                  </a:lnTo>
                  <a:lnTo>
                    <a:pt x="1944941" y="257175"/>
                  </a:lnTo>
                  <a:lnTo>
                    <a:pt x="1921334" y="257175"/>
                  </a:lnTo>
                  <a:close/>
                  <a:moveTo>
                    <a:pt x="1333370" y="76014"/>
                  </a:moveTo>
                  <a:lnTo>
                    <a:pt x="1364344" y="76014"/>
                  </a:lnTo>
                  <a:lnTo>
                    <a:pt x="1364344" y="257175"/>
                  </a:lnTo>
                  <a:lnTo>
                    <a:pt x="1333370" y="257175"/>
                  </a:lnTo>
                  <a:close/>
                  <a:moveTo>
                    <a:pt x="514350" y="76014"/>
                  </a:moveTo>
                  <a:lnTo>
                    <a:pt x="545157" y="76014"/>
                  </a:lnTo>
                  <a:lnTo>
                    <a:pt x="580820" y="211634"/>
                  </a:lnTo>
                  <a:lnTo>
                    <a:pt x="623013" y="76014"/>
                  </a:lnTo>
                  <a:lnTo>
                    <a:pt x="647960" y="76014"/>
                  </a:lnTo>
                  <a:lnTo>
                    <a:pt x="690990" y="214480"/>
                  </a:lnTo>
                  <a:lnTo>
                    <a:pt x="725816" y="76014"/>
                  </a:lnTo>
                  <a:lnTo>
                    <a:pt x="756791" y="76014"/>
                  </a:lnTo>
                  <a:lnTo>
                    <a:pt x="704050" y="257175"/>
                  </a:lnTo>
                  <a:lnTo>
                    <a:pt x="678935" y="257175"/>
                  </a:lnTo>
                  <a:lnTo>
                    <a:pt x="634901" y="119881"/>
                  </a:lnTo>
                  <a:lnTo>
                    <a:pt x="592038" y="257175"/>
                  </a:lnTo>
                  <a:lnTo>
                    <a:pt x="566923" y="257175"/>
                  </a:lnTo>
                  <a:close/>
                  <a:moveTo>
                    <a:pt x="257175" y="76014"/>
                  </a:moveTo>
                  <a:lnTo>
                    <a:pt x="287982" y="76014"/>
                  </a:lnTo>
                  <a:lnTo>
                    <a:pt x="323645" y="211634"/>
                  </a:lnTo>
                  <a:lnTo>
                    <a:pt x="365838" y="76014"/>
                  </a:lnTo>
                  <a:lnTo>
                    <a:pt x="390785" y="76014"/>
                  </a:lnTo>
                  <a:lnTo>
                    <a:pt x="433815" y="214480"/>
                  </a:lnTo>
                  <a:lnTo>
                    <a:pt x="468641" y="76014"/>
                  </a:lnTo>
                  <a:lnTo>
                    <a:pt x="499616" y="76014"/>
                  </a:lnTo>
                  <a:lnTo>
                    <a:pt x="446875" y="257175"/>
                  </a:lnTo>
                  <a:lnTo>
                    <a:pt x="421760" y="257175"/>
                  </a:lnTo>
                  <a:lnTo>
                    <a:pt x="377726" y="119881"/>
                  </a:lnTo>
                  <a:lnTo>
                    <a:pt x="334863" y="257175"/>
                  </a:lnTo>
                  <a:lnTo>
                    <a:pt x="309748" y="257175"/>
                  </a:lnTo>
                  <a:close/>
                  <a:moveTo>
                    <a:pt x="0" y="76014"/>
                  </a:moveTo>
                  <a:lnTo>
                    <a:pt x="30807" y="76014"/>
                  </a:lnTo>
                  <a:lnTo>
                    <a:pt x="66470" y="211634"/>
                  </a:lnTo>
                  <a:lnTo>
                    <a:pt x="108663" y="76014"/>
                  </a:lnTo>
                  <a:lnTo>
                    <a:pt x="133610" y="76014"/>
                  </a:lnTo>
                  <a:lnTo>
                    <a:pt x="176640" y="214480"/>
                  </a:lnTo>
                  <a:lnTo>
                    <a:pt x="211466" y="76014"/>
                  </a:lnTo>
                  <a:lnTo>
                    <a:pt x="242441" y="76014"/>
                  </a:lnTo>
                  <a:lnTo>
                    <a:pt x="189700" y="257175"/>
                  </a:lnTo>
                  <a:lnTo>
                    <a:pt x="164585" y="257175"/>
                  </a:lnTo>
                  <a:lnTo>
                    <a:pt x="120551" y="119881"/>
                  </a:lnTo>
                  <a:lnTo>
                    <a:pt x="77688" y="257175"/>
                  </a:lnTo>
                  <a:lnTo>
                    <a:pt x="52573" y="257175"/>
                  </a:lnTo>
                  <a:close/>
                  <a:moveTo>
                    <a:pt x="2120094" y="72666"/>
                  </a:moveTo>
                  <a:cubicBezTo>
                    <a:pt x="2158380" y="72666"/>
                    <a:pt x="2177690" y="94264"/>
                    <a:pt x="2178025" y="137461"/>
                  </a:cubicBezTo>
                  <a:lnTo>
                    <a:pt x="2178025" y="257175"/>
                  </a:lnTo>
                  <a:lnTo>
                    <a:pt x="2147050" y="257175"/>
                  </a:lnTo>
                  <a:lnTo>
                    <a:pt x="2147050" y="137294"/>
                  </a:lnTo>
                  <a:cubicBezTo>
                    <a:pt x="2146938" y="124234"/>
                    <a:pt x="2143953" y="114579"/>
                    <a:pt x="2138092" y="108328"/>
                  </a:cubicBezTo>
                  <a:cubicBezTo>
                    <a:pt x="2132232" y="102077"/>
                    <a:pt x="2123107" y="98952"/>
                    <a:pt x="2110717" y="98952"/>
                  </a:cubicBezTo>
                  <a:cubicBezTo>
                    <a:pt x="2100671" y="98952"/>
                    <a:pt x="2091853" y="101631"/>
                    <a:pt x="2084263" y="106989"/>
                  </a:cubicBezTo>
                  <a:cubicBezTo>
                    <a:pt x="2076673" y="112347"/>
                    <a:pt x="2070757" y="119379"/>
                    <a:pt x="2066515" y="128085"/>
                  </a:cubicBezTo>
                  <a:lnTo>
                    <a:pt x="2066515" y="257175"/>
                  </a:lnTo>
                  <a:lnTo>
                    <a:pt x="2035541" y="257175"/>
                  </a:lnTo>
                  <a:lnTo>
                    <a:pt x="2035541" y="76014"/>
                  </a:lnTo>
                  <a:lnTo>
                    <a:pt x="2064841" y="76014"/>
                  </a:lnTo>
                  <a:lnTo>
                    <a:pt x="2065846" y="98785"/>
                  </a:lnTo>
                  <a:cubicBezTo>
                    <a:pt x="2079687" y="81372"/>
                    <a:pt x="2097769" y="72666"/>
                    <a:pt x="2120094" y="72666"/>
                  </a:cubicBezTo>
                  <a:close/>
                  <a:moveTo>
                    <a:pt x="1678241" y="72666"/>
                  </a:moveTo>
                  <a:cubicBezTo>
                    <a:pt x="1701794" y="72666"/>
                    <a:pt x="1720099" y="80423"/>
                    <a:pt x="1733159" y="95938"/>
                  </a:cubicBezTo>
                  <a:cubicBezTo>
                    <a:pt x="1746219" y="111454"/>
                    <a:pt x="1752749" y="133666"/>
                    <a:pt x="1752749" y="162576"/>
                  </a:cubicBezTo>
                  <a:lnTo>
                    <a:pt x="1752749" y="175468"/>
                  </a:lnTo>
                  <a:lnTo>
                    <a:pt x="1630021" y="175468"/>
                  </a:lnTo>
                  <a:cubicBezTo>
                    <a:pt x="1630468" y="193328"/>
                    <a:pt x="1635686" y="207755"/>
                    <a:pt x="1645676" y="218749"/>
                  </a:cubicBezTo>
                  <a:cubicBezTo>
                    <a:pt x="1655666" y="229744"/>
                    <a:pt x="1668363" y="235241"/>
                    <a:pt x="1683767" y="235241"/>
                  </a:cubicBezTo>
                  <a:cubicBezTo>
                    <a:pt x="1694706" y="235241"/>
                    <a:pt x="1703970" y="233009"/>
                    <a:pt x="1711560" y="228544"/>
                  </a:cubicBezTo>
                  <a:cubicBezTo>
                    <a:pt x="1719151" y="224079"/>
                    <a:pt x="1725792" y="218163"/>
                    <a:pt x="1731485" y="210796"/>
                  </a:cubicBezTo>
                  <a:lnTo>
                    <a:pt x="1750405" y="225530"/>
                  </a:lnTo>
                  <a:cubicBezTo>
                    <a:pt x="1735224" y="248859"/>
                    <a:pt x="1712453" y="260524"/>
                    <a:pt x="1682092" y="260524"/>
                  </a:cubicBezTo>
                  <a:cubicBezTo>
                    <a:pt x="1657536" y="260524"/>
                    <a:pt x="1637556" y="252459"/>
                    <a:pt x="1622152" y="236330"/>
                  </a:cubicBezTo>
                  <a:cubicBezTo>
                    <a:pt x="1606748" y="220201"/>
                    <a:pt x="1599046" y="198630"/>
                    <a:pt x="1599046" y="171617"/>
                  </a:cubicBezTo>
                  <a:lnTo>
                    <a:pt x="1599046" y="165925"/>
                  </a:lnTo>
                  <a:cubicBezTo>
                    <a:pt x="1599046" y="147954"/>
                    <a:pt x="1602479" y="131908"/>
                    <a:pt x="1609343" y="117788"/>
                  </a:cubicBezTo>
                  <a:cubicBezTo>
                    <a:pt x="1616208" y="103668"/>
                    <a:pt x="1625807" y="92618"/>
                    <a:pt x="1638142" y="84637"/>
                  </a:cubicBezTo>
                  <a:cubicBezTo>
                    <a:pt x="1650476" y="76656"/>
                    <a:pt x="1663842" y="72666"/>
                    <a:pt x="1678241" y="72666"/>
                  </a:cubicBezTo>
                  <a:close/>
                  <a:moveTo>
                    <a:pt x="1129624" y="72666"/>
                  </a:moveTo>
                  <a:cubicBezTo>
                    <a:pt x="1150162" y="72666"/>
                    <a:pt x="1166822" y="77968"/>
                    <a:pt x="1179602" y="88572"/>
                  </a:cubicBezTo>
                  <a:cubicBezTo>
                    <a:pt x="1192383" y="99175"/>
                    <a:pt x="1198773" y="112737"/>
                    <a:pt x="1198773" y="129257"/>
                  </a:cubicBezTo>
                  <a:lnTo>
                    <a:pt x="1167631" y="129257"/>
                  </a:lnTo>
                  <a:cubicBezTo>
                    <a:pt x="1167631" y="120774"/>
                    <a:pt x="1164031" y="113463"/>
                    <a:pt x="1156831" y="107324"/>
                  </a:cubicBezTo>
                  <a:cubicBezTo>
                    <a:pt x="1149632" y="101185"/>
                    <a:pt x="1140563" y="98115"/>
                    <a:pt x="1129624" y="98115"/>
                  </a:cubicBezTo>
                  <a:cubicBezTo>
                    <a:pt x="1118350" y="98115"/>
                    <a:pt x="1109532" y="100571"/>
                    <a:pt x="1103170" y="105482"/>
                  </a:cubicBezTo>
                  <a:cubicBezTo>
                    <a:pt x="1096807" y="110393"/>
                    <a:pt x="1093626" y="116811"/>
                    <a:pt x="1093626" y="124737"/>
                  </a:cubicBezTo>
                  <a:cubicBezTo>
                    <a:pt x="1093626" y="132215"/>
                    <a:pt x="1096584" y="137852"/>
                    <a:pt x="1102500" y="141647"/>
                  </a:cubicBezTo>
                  <a:cubicBezTo>
                    <a:pt x="1108416" y="145442"/>
                    <a:pt x="1119104" y="149070"/>
                    <a:pt x="1134563" y="152530"/>
                  </a:cubicBezTo>
                  <a:cubicBezTo>
                    <a:pt x="1150023" y="155990"/>
                    <a:pt x="1162552" y="160120"/>
                    <a:pt x="1172151" y="164920"/>
                  </a:cubicBezTo>
                  <a:cubicBezTo>
                    <a:pt x="1181751" y="169720"/>
                    <a:pt x="1188867" y="175496"/>
                    <a:pt x="1193499" y="182249"/>
                  </a:cubicBezTo>
                  <a:cubicBezTo>
                    <a:pt x="1198131" y="189002"/>
                    <a:pt x="1200447" y="197234"/>
                    <a:pt x="1200447" y="206945"/>
                  </a:cubicBezTo>
                  <a:cubicBezTo>
                    <a:pt x="1200447" y="223131"/>
                    <a:pt x="1193973" y="236107"/>
                    <a:pt x="1181025" y="245873"/>
                  </a:cubicBezTo>
                  <a:cubicBezTo>
                    <a:pt x="1168077" y="255640"/>
                    <a:pt x="1151278" y="260524"/>
                    <a:pt x="1130628" y="260524"/>
                  </a:cubicBezTo>
                  <a:cubicBezTo>
                    <a:pt x="1116118" y="260524"/>
                    <a:pt x="1103281" y="257956"/>
                    <a:pt x="1092119" y="252822"/>
                  </a:cubicBezTo>
                  <a:cubicBezTo>
                    <a:pt x="1080957" y="247687"/>
                    <a:pt x="1072223" y="240516"/>
                    <a:pt x="1065916" y="231307"/>
                  </a:cubicBezTo>
                  <a:cubicBezTo>
                    <a:pt x="1059610" y="222098"/>
                    <a:pt x="1056456" y="212136"/>
                    <a:pt x="1056456" y="201420"/>
                  </a:cubicBezTo>
                  <a:lnTo>
                    <a:pt x="1087431" y="201420"/>
                  </a:lnTo>
                  <a:cubicBezTo>
                    <a:pt x="1087989" y="211801"/>
                    <a:pt x="1092147" y="220033"/>
                    <a:pt x="1099905" y="226116"/>
                  </a:cubicBezTo>
                  <a:cubicBezTo>
                    <a:pt x="1107662" y="232200"/>
                    <a:pt x="1117904" y="235241"/>
                    <a:pt x="1130628" y="235241"/>
                  </a:cubicBezTo>
                  <a:cubicBezTo>
                    <a:pt x="1142349" y="235241"/>
                    <a:pt x="1151753" y="232869"/>
                    <a:pt x="1158841" y="228126"/>
                  </a:cubicBezTo>
                  <a:cubicBezTo>
                    <a:pt x="1165929" y="223382"/>
                    <a:pt x="1169473" y="217047"/>
                    <a:pt x="1169473" y="209122"/>
                  </a:cubicBezTo>
                  <a:cubicBezTo>
                    <a:pt x="1169473" y="200751"/>
                    <a:pt x="1166319" y="194249"/>
                    <a:pt x="1160013" y="189616"/>
                  </a:cubicBezTo>
                  <a:cubicBezTo>
                    <a:pt x="1153706" y="184984"/>
                    <a:pt x="1142711" y="180994"/>
                    <a:pt x="1127029" y="177645"/>
                  </a:cubicBezTo>
                  <a:cubicBezTo>
                    <a:pt x="1111346" y="174296"/>
                    <a:pt x="1098900" y="170278"/>
                    <a:pt x="1089691" y="165590"/>
                  </a:cubicBezTo>
                  <a:cubicBezTo>
                    <a:pt x="1080483" y="160902"/>
                    <a:pt x="1073674" y="155321"/>
                    <a:pt x="1069265" y="148847"/>
                  </a:cubicBezTo>
                  <a:cubicBezTo>
                    <a:pt x="1064856" y="142373"/>
                    <a:pt x="1062651" y="134671"/>
                    <a:pt x="1062651" y="125741"/>
                  </a:cubicBezTo>
                  <a:cubicBezTo>
                    <a:pt x="1062651" y="110896"/>
                    <a:pt x="1068930" y="98338"/>
                    <a:pt x="1081487" y="88069"/>
                  </a:cubicBezTo>
                  <a:cubicBezTo>
                    <a:pt x="1094045" y="77800"/>
                    <a:pt x="1110090" y="72666"/>
                    <a:pt x="1129624" y="72666"/>
                  </a:cubicBezTo>
                  <a:close/>
                  <a:moveTo>
                    <a:pt x="942472" y="35831"/>
                  </a:moveTo>
                  <a:cubicBezTo>
                    <a:pt x="928855" y="35831"/>
                    <a:pt x="917916" y="41049"/>
                    <a:pt x="909656" y="51485"/>
                  </a:cubicBezTo>
                  <a:cubicBezTo>
                    <a:pt x="901396" y="61922"/>
                    <a:pt x="897266" y="75679"/>
                    <a:pt x="897266" y="92757"/>
                  </a:cubicBezTo>
                  <a:cubicBezTo>
                    <a:pt x="897266" y="109389"/>
                    <a:pt x="901256" y="123090"/>
                    <a:pt x="909237" y="133862"/>
                  </a:cubicBezTo>
                  <a:cubicBezTo>
                    <a:pt x="917218" y="144633"/>
                    <a:pt x="927906" y="150019"/>
                    <a:pt x="941300" y="150019"/>
                  </a:cubicBezTo>
                  <a:cubicBezTo>
                    <a:pt x="951681" y="150019"/>
                    <a:pt x="961253" y="146838"/>
                    <a:pt x="970015" y="140475"/>
                  </a:cubicBezTo>
                  <a:cubicBezTo>
                    <a:pt x="978777" y="134113"/>
                    <a:pt x="985168" y="126243"/>
                    <a:pt x="989186" y="116867"/>
                  </a:cubicBezTo>
                  <a:lnTo>
                    <a:pt x="989186" y="104477"/>
                  </a:lnTo>
                  <a:cubicBezTo>
                    <a:pt x="989186" y="84163"/>
                    <a:pt x="984777" y="67643"/>
                    <a:pt x="975959" y="54918"/>
                  </a:cubicBezTo>
                  <a:cubicBezTo>
                    <a:pt x="967141" y="42193"/>
                    <a:pt x="955979" y="35831"/>
                    <a:pt x="942472" y="35831"/>
                  </a:cubicBezTo>
                  <a:close/>
                  <a:moveTo>
                    <a:pt x="1349108" y="10046"/>
                  </a:moveTo>
                  <a:cubicBezTo>
                    <a:pt x="1355136" y="10046"/>
                    <a:pt x="1359712" y="11776"/>
                    <a:pt x="1362837" y="15237"/>
                  </a:cubicBezTo>
                  <a:cubicBezTo>
                    <a:pt x="1365963" y="18697"/>
                    <a:pt x="1367526" y="22938"/>
                    <a:pt x="1367526" y="27961"/>
                  </a:cubicBezTo>
                  <a:cubicBezTo>
                    <a:pt x="1367526" y="32984"/>
                    <a:pt x="1365963" y="37170"/>
                    <a:pt x="1362837" y="40519"/>
                  </a:cubicBezTo>
                  <a:cubicBezTo>
                    <a:pt x="1359712" y="43867"/>
                    <a:pt x="1355136" y="45542"/>
                    <a:pt x="1349108" y="45542"/>
                  </a:cubicBezTo>
                  <a:cubicBezTo>
                    <a:pt x="1343081" y="45542"/>
                    <a:pt x="1338532" y="43867"/>
                    <a:pt x="1335462" y="40519"/>
                  </a:cubicBezTo>
                  <a:cubicBezTo>
                    <a:pt x="1332393" y="37170"/>
                    <a:pt x="1330858" y="32984"/>
                    <a:pt x="1330858" y="27961"/>
                  </a:cubicBezTo>
                  <a:cubicBezTo>
                    <a:pt x="1330858" y="22938"/>
                    <a:pt x="1332393" y="18697"/>
                    <a:pt x="1335462" y="15237"/>
                  </a:cubicBezTo>
                  <a:cubicBezTo>
                    <a:pt x="1338532" y="11776"/>
                    <a:pt x="1343081" y="10046"/>
                    <a:pt x="1349108" y="10046"/>
                  </a:cubicBezTo>
                  <a:close/>
                  <a:moveTo>
                    <a:pt x="942305" y="10046"/>
                  </a:moveTo>
                  <a:cubicBezTo>
                    <a:pt x="966415" y="10046"/>
                    <a:pt x="985419" y="19060"/>
                    <a:pt x="999316" y="37086"/>
                  </a:cubicBezTo>
                  <a:cubicBezTo>
                    <a:pt x="1013212" y="55113"/>
                    <a:pt x="1020161" y="79698"/>
                    <a:pt x="1020161" y="110840"/>
                  </a:cubicBezTo>
                  <a:lnTo>
                    <a:pt x="1020161" y="119881"/>
                  </a:lnTo>
                  <a:cubicBezTo>
                    <a:pt x="1020161" y="167320"/>
                    <a:pt x="1010785" y="201950"/>
                    <a:pt x="992032" y="223772"/>
                  </a:cubicBezTo>
                  <a:cubicBezTo>
                    <a:pt x="973280" y="245594"/>
                    <a:pt x="944984" y="256784"/>
                    <a:pt x="907144" y="257342"/>
                  </a:cubicBezTo>
                  <a:lnTo>
                    <a:pt x="901117" y="257342"/>
                  </a:lnTo>
                  <a:lnTo>
                    <a:pt x="901117" y="231056"/>
                  </a:lnTo>
                  <a:lnTo>
                    <a:pt x="907647" y="231056"/>
                  </a:lnTo>
                  <a:cubicBezTo>
                    <a:pt x="933208" y="230611"/>
                    <a:pt x="952853" y="223956"/>
                    <a:pt x="966583" y="211089"/>
                  </a:cubicBezTo>
                  <a:cubicBezTo>
                    <a:pt x="980312" y="198223"/>
                    <a:pt x="987791" y="177866"/>
                    <a:pt x="989018" y="150019"/>
                  </a:cubicBezTo>
                  <a:cubicBezTo>
                    <a:pt x="982545" y="157721"/>
                    <a:pt x="974815" y="163916"/>
                    <a:pt x="965829" y="168604"/>
                  </a:cubicBezTo>
                  <a:cubicBezTo>
                    <a:pt x="956844" y="173292"/>
                    <a:pt x="946993" y="175636"/>
                    <a:pt x="936278" y="175636"/>
                  </a:cubicBezTo>
                  <a:cubicBezTo>
                    <a:pt x="922213" y="175636"/>
                    <a:pt x="909963" y="172176"/>
                    <a:pt x="899526" y="165255"/>
                  </a:cubicBezTo>
                  <a:cubicBezTo>
                    <a:pt x="889090" y="158335"/>
                    <a:pt x="881025" y="148596"/>
                    <a:pt x="875332" y="136038"/>
                  </a:cubicBezTo>
                  <a:cubicBezTo>
                    <a:pt x="869640" y="123481"/>
                    <a:pt x="866793" y="109612"/>
                    <a:pt x="866793" y="94431"/>
                  </a:cubicBezTo>
                  <a:cubicBezTo>
                    <a:pt x="866793" y="78135"/>
                    <a:pt x="869891" y="63457"/>
                    <a:pt x="876086" y="50397"/>
                  </a:cubicBezTo>
                  <a:cubicBezTo>
                    <a:pt x="882281" y="37338"/>
                    <a:pt x="891071" y="27347"/>
                    <a:pt x="902456" y="20427"/>
                  </a:cubicBezTo>
                  <a:cubicBezTo>
                    <a:pt x="913842" y="13506"/>
                    <a:pt x="927125" y="10046"/>
                    <a:pt x="942305" y="10046"/>
                  </a:cubicBezTo>
                  <a:close/>
                  <a:moveTo>
                    <a:pt x="1530771" y="0"/>
                  </a:moveTo>
                  <a:lnTo>
                    <a:pt x="1561746" y="0"/>
                  </a:lnTo>
                  <a:lnTo>
                    <a:pt x="1561746" y="257175"/>
                  </a:lnTo>
                  <a:lnTo>
                    <a:pt x="1533283" y="257175"/>
                  </a:lnTo>
                  <a:lnTo>
                    <a:pt x="1531776" y="237753"/>
                  </a:lnTo>
                  <a:cubicBezTo>
                    <a:pt x="1519386" y="252933"/>
                    <a:pt x="1502141" y="260524"/>
                    <a:pt x="1480040" y="260524"/>
                  </a:cubicBezTo>
                  <a:cubicBezTo>
                    <a:pt x="1459055" y="260524"/>
                    <a:pt x="1441949" y="251929"/>
                    <a:pt x="1428722" y="234739"/>
                  </a:cubicBezTo>
                  <a:cubicBezTo>
                    <a:pt x="1415495" y="217549"/>
                    <a:pt x="1408881" y="195114"/>
                    <a:pt x="1408881" y="167432"/>
                  </a:cubicBezTo>
                  <a:lnTo>
                    <a:pt x="1408881" y="165088"/>
                  </a:lnTo>
                  <a:cubicBezTo>
                    <a:pt x="1408881" y="137294"/>
                    <a:pt x="1415467" y="114942"/>
                    <a:pt x="1428638" y="98031"/>
                  </a:cubicBezTo>
                  <a:cubicBezTo>
                    <a:pt x="1441809" y="81121"/>
                    <a:pt x="1459055" y="72666"/>
                    <a:pt x="1480375" y="72666"/>
                  </a:cubicBezTo>
                  <a:cubicBezTo>
                    <a:pt x="1501583" y="72666"/>
                    <a:pt x="1518381" y="79921"/>
                    <a:pt x="1530771" y="94431"/>
                  </a:cubicBezTo>
                  <a:close/>
                  <a:moveTo>
                    <a:pt x="1247645" y="0"/>
                  </a:moveTo>
                  <a:lnTo>
                    <a:pt x="1278619" y="0"/>
                  </a:lnTo>
                  <a:lnTo>
                    <a:pt x="1278619" y="257175"/>
                  </a:lnTo>
                  <a:lnTo>
                    <a:pt x="1247645" y="257175"/>
                  </a:lnTo>
                  <a:close/>
                </a:path>
              </a:pathLst>
            </a:custGeom>
            <a:solidFill>
              <a:srgbClr val="BFBFB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2700" b="0" i="0" u="none" strike="noStrike" cap="none">
                <a:solidFill>
                  <a:srgbClr val="BFBFBF"/>
                </a:solidFill>
                <a:latin typeface="Oi"/>
                <a:ea typeface="Oi"/>
                <a:cs typeface="Oi"/>
                <a:sym typeface="Oi"/>
              </a:endParaRPr>
            </a:p>
          </p:txBody>
        </p:sp>
        <p:sp>
          <p:nvSpPr>
            <p:cNvPr id="23" name="Google Shape;23;p29"/>
            <p:cNvSpPr/>
            <p:nvPr/>
          </p:nvSpPr>
          <p:spPr>
            <a:xfrm>
              <a:off x="-2202100" y="-2224223"/>
              <a:ext cx="16596200" cy="11284323"/>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Arial"/>
                <a:ea typeface="Arial"/>
                <a:cs typeface="Arial"/>
                <a:sym typeface="Arial"/>
              </a:endParaRPr>
            </a:p>
          </p:txBody>
        </p:sp>
      </p:gr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hyperlink" Target="https://topdev.vn/blog/regex-la-gi/" TargetMode="External"/><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hyperlink" Target="http://stackoverflow.com/questions/13098668/java-string-comparison-equals-vs" TargetMode="Externa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7.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pic>
        <p:nvPicPr>
          <p:cNvPr id="63" name="Google Shape;63;p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64" name="Google Shape;64;p1"/>
          <p:cNvSpPr txBox="1"/>
          <p:nvPr/>
        </p:nvSpPr>
        <p:spPr>
          <a:xfrm>
            <a:off x="1676400" y="2819400"/>
            <a:ext cx="8915400" cy="923330"/>
          </a:xfrm>
          <a:prstGeom prst="rect">
            <a:avLst/>
          </a:prstGeom>
          <a:noFill/>
          <a:ln>
            <a:noFill/>
          </a:ln>
        </p:spPr>
        <p:txBody>
          <a:bodyPr spcFirstLastPara="1" wrap="square" lIns="0" tIns="0" rIns="0" bIns="0" anchor="t" anchorCtr="0">
            <a:spAutoFit/>
          </a:bodyPr>
          <a:lstStyle/>
          <a:p>
            <a:pPr marL="0" marR="0" lvl="0" indent="0" algn="l" rtl="0">
              <a:spcBef>
                <a:spcPts val="0"/>
              </a:spcBef>
              <a:spcAft>
                <a:spcPts val="0"/>
              </a:spcAft>
              <a:buNone/>
            </a:pPr>
            <a:r>
              <a:rPr lang="en-US" sz="6000" b="0" i="0" u="none" strike="noStrike" cap="none" dirty="0">
                <a:solidFill>
                  <a:srgbClr val="154A8D"/>
                </a:solidFill>
                <a:latin typeface="Arial"/>
                <a:ea typeface="Arial"/>
                <a:cs typeface="Arial"/>
                <a:sym typeface="Arial"/>
              </a:rPr>
              <a:t>Java Backend</a:t>
            </a:r>
            <a:endParaRPr sz="6000" b="0" i="0" u="none" strike="noStrike" cap="none" dirty="0">
              <a:solidFill>
                <a:srgbClr val="154A8D"/>
              </a:solidFill>
              <a:latin typeface="Arial"/>
              <a:ea typeface="Arial"/>
              <a:cs typeface="Arial"/>
              <a:sym typeface="Arial"/>
            </a:endParaRPr>
          </a:p>
        </p:txBody>
      </p:sp>
      <p:pic>
        <p:nvPicPr>
          <p:cNvPr id="66" name="Google Shape;66;p1"/>
          <p:cNvPicPr preferRelativeResize="0"/>
          <p:nvPr/>
        </p:nvPicPr>
        <p:blipFill rotWithShape="1">
          <a:blip r:embed="rId4">
            <a:alphaModFix/>
          </a:blip>
          <a:srcRect/>
          <a:stretch/>
        </p:blipFill>
        <p:spPr>
          <a:xfrm>
            <a:off x="4723872" y="914400"/>
            <a:ext cx="7445124" cy="5029200"/>
          </a:xfrm>
          <a:prstGeom prst="rect">
            <a:avLst/>
          </a:prstGeom>
          <a:noFill/>
          <a:ln>
            <a:noFill/>
          </a:ln>
        </p:spPr>
      </p:pic>
      <p:pic>
        <p:nvPicPr>
          <p:cNvPr id="67" name="Google Shape;67;p1"/>
          <p:cNvPicPr preferRelativeResize="0"/>
          <p:nvPr/>
        </p:nvPicPr>
        <p:blipFill rotWithShape="1">
          <a:blip r:embed="rId5">
            <a:alphaModFix/>
          </a:blip>
          <a:srcRect/>
          <a:stretch/>
        </p:blipFill>
        <p:spPr>
          <a:xfrm>
            <a:off x="304800" y="228600"/>
            <a:ext cx="1143000" cy="821245"/>
          </a:xfrm>
          <a:prstGeom prst="rect">
            <a:avLst/>
          </a:prstGeom>
          <a:noFill/>
          <a:ln>
            <a:noFill/>
          </a:ln>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10"/>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36" name="Google Shape;236;p10"/>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37" name="Google Shape;237;p10"/>
          <p:cNvGrpSpPr/>
          <p:nvPr/>
        </p:nvGrpSpPr>
        <p:grpSpPr>
          <a:xfrm>
            <a:off x="1066800" y="1048269"/>
            <a:ext cx="9144000" cy="657592"/>
            <a:chOff x="3129129" y="1121776"/>
            <a:chExt cx="5933741" cy="1171624"/>
          </a:xfrm>
        </p:grpSpPr>
        <p:sp>
          <p:nvSpPr>
            <p:cNvPr id="238" name="Google Shape;238;p10"/>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Times New Roman"/>
                <a:ea typeface="Times New Roman"/>
                <a:cs typeface="Times New Roman"/>
                <a:sym typeface="Times New Roman"/>
              </a:endParaRPr>
            </a:p>
          </p:txBody>
        </p:sp>
        <p:sp>
          <p:nvSpPr>
            <p:cNvPr id="239" name="Google Shape;239;p10"/>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240" name="Google Shape;240;p10"/>
          <p:cNvGrpSpPr/>
          <p:nvPr/>
        </p:nvGrpSpPr>
        <p:grpSpPr>
          <a:xfrm>
            <a:off x="976108" y="928635"/>
            <a:ext cx="1488963" cy="1145294"/>
            <a:chOff x="2805864" y="800639"/>
            <a:chExt cx="2097411" cy="2097409"/>
          </a:xfrm>
        </p:grpSpPr>
        <p:grpSp>
          <p:nvGrpSpPr>
            <p:cNvPr id="241" name="Google Shape;241;p10"/>
            <p:cNvGrpSpPr/>
            <p:nvPr/>
          </p:nvGrpSpPr>
          <p:grpSpPr>
            <a:xfrm>
              <a:off x="2805864" y="800639"/>
              <a:ext cx="2097411" cy="2097409"/>
              <a:chOff x="2895010" y="1021661"/>
              <a:chExt cx="1995612" cy="1995615"/>
            </a:xfrm>
          </p:grpSpPr>
          <p:grpSp>
            <p:nvGrpSpPr>
              <p:cNvPr id="242" name="Google Shape;242;p10"/>
              <p:cNvGrpSpPr/>
              <p:nvPr/>
            </p:nvGrpSpPr>
            <p:grpSpPr>
              <a:xfrm>
                <a:off x="2895010" y="1021661"/>
                <a:ext cx="1995612" cy="1995615"/>
                <a:chOff x="6436547" y="2436062"/>
                <a:chExt cx="3585704" cy="3585704"/>
              </a:xfrm>
            </p:grpSpPr>
            <p:sp>
              <p:nvSpPr>
                <p:cNvPr id="243" name="Google Shape;243;p10"/>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sp>
              <p:nvSpPr>
                <p:cNvPr id="244" name="Google Shape;244;p10"/>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sp>
              <p:nvSpPr>
                <p:cNvPr id="245" name="Google Shape;245;p10"/>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grpSp>
          <p:sp>
            <p:nvSpPr>
              <p:cNvPr id="246" name="Google Shape;246;p10"/>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Times New Roman"/>
                  <a:ea typeface="Times New Roman"/>
                  <a:cs typeface="Times New Roman"/>
                  <a:sym typeface="Times New Roman"/>
                </a:endParaRPr>
              </a:p>
            </p:txBody>
          </p:sp>
        </p:grpSp>
        <p:sp>
          <p:nvSpPr>
            <p:cNvPr id="247" name="Google Shape;247;p10"/>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248" name="Google Shape;248;p10"/>
          <p:cNvSpPr/>
          <p:nvPr/>
        </p:nvSpPr>
        <p:spPr>
          <a:xfrm>
            <a:off x="1220693" y="1811963"/>
            <a:ext cx="3454902" cy="550843"/>
          </a:xfrm>
          <a:prstGeom prst="homePlate">
            <a:avLst>
              <a:gd name="adj" fmla="val 50000"/>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Times New Roman"/>
                <a:ea typeface="Times New Roman"/>
                <a:cs typeface="Times New Roman"/>
                <a:sym typeface="Times New Roman"/>
              </a:rPr>
              <a:t>Thao tác với mảng</a:t>
            </a:r>
            <a:endParaRPr sz="2800">
              <a:solidFill>
                <a:schemeClr val="lt1"/>
              </a:solidFill>
              <a:latin typeface="Times New Roman"/>
              <a:ea typeface="Times New Roman"/>
              <a:cs typeface="Times New Roman"/>
              <a:sym typeface="Times New Roman"/>
            </a:endParaRPr>
          </a:p>
        </p:txBody>
      </p:sp>
      <p:sp>
        <p:nvSpPr>
          <p:cNvPr id="249" name="Google Shape;249;p10"/>
          <p:cNvSpPr/>
          <p:nvPr/>
        </p:nvSpPr>
        <p:spPr>
          <a:xfrm>
            <a:off x="1445768" y="2629271"/>
            <a:ext cx="9298432" cy="550843"/>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FF0000"/>
                </a:solidFill>
                <a:latin typeface="Times New Roman"/>
                <a:ea typeface="Times New Roman"/>
                <a:cs typeface="Times New Roman"/>
                <a:sym typeface="Times New Roman"/>
              </a:rPr>
              <a:t>- Hàm length(): Lấy số phần tử(size) của mảng</a:t>
            </a:r>
            <a:endParaRPr sz="2800">
              <a:solidFill>
                <a:srgbClr val="FF0000"/>
              </a:solidFill>
              <a:latin typeface="Times New Roman"/>
              <a:ea typeface="Times New Roman"/>
              <a:cs typeface="Times New Roman"/>
              <a:sym typeface="Times New Roman"/>
            </a:endParaRPr>
          </a:p>
        </p:txBody>
      </p:sp>
      <p:sp>
        <p:nvSpPr>
          <p:cNvPr id="250" name="Google Shape;250;p10"/>
          <p:cNvSpPr/>
          <p:nvPr/>
        </p:nvSpPr>
        <p:spPr>
          <a:xfrm>
            <a:off x="1445768" y="3415629"/>
            <a:ext cx="9374632" cy="118018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FF0000"/>
                </a:solidFill>
                <a:latin typeface="Times New Roman"/>
                <a:ea typeface="Times New Roman"/>
                <a:cs typeface="Times New Roman"/>
                <a:sym typeface="Times New Roman"/>
              </a:rPr>
              <a:t>- Truy cập vào giá trị của phần tử trong mảng 1 chiều: tenMang[index]</a:t>
            </a:r>
            <a:endParaRPr/>
          </a:p>
        </p:txBody>
      </p:sp>
      <p:sp>
        <p:nvSpPr>
          <p:cNvPr id="251" name="Google Shape;251;p10"/>
          <p:cNvSpPr/>
          <p:nvPr/>
        </p:nvSpPr>
        <p:spPr>
          <a:xfrm>
            <a:off x="1456784" y="4763418"/>
            <a:ext cx="9592215" cy="118018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FF0000"/>
                </a:solidFill>
                <a:latin typeface="Times New Roman"/>
                <a:ea typeface="Times New Roman"/>
                <a:cs typeface="Times New Roman"/>
                <a:sym typeface="Times New Roman"/>
              </a:rPr>
              <a:t>- Truy cập vào giá trị của phần tử trong mảng 2 chiều: tenMang[indexRow] [indexColumn]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40"/>
                                        </p:tgtEl>
                                        <p:attrNameLst>
                                          <p:attrName>style.visibility</p:attrName>
                                        </p:attrNameLst>
                                      </p:cBhvr>
                                      <p:to>
                                        <p:strVal val="visible"/>
                                      </p:to>
                                    </p:set>
                                    <p:anim calcmode="lin" valueType="num">
                                      <p:cBhvr additive="base">
                                        <p:cTn id="7" dur="500"/>
                                        <p:tgtEl>
                                          <p:spTgt spid="24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37"/>
                                        </p:tgtEl>
                                        <p:attrNameLst>
                                          <p:attrName>style.visibility</p:attrName>
                                        </p:attrNameLst>
                                      </p:cBhvr>
                                      <p:to>
                                        <p:strVal val="visible"/>
                                      </p:to>
                                    </p:set>
                                    <p:anim calcmode="lin" valueType="num">
                                      <p:cBhvr additive="base">
                                        <p:cTn id="10" dur="500"/>
                                        <p:tgtEl>
                                          <p:spTgt spid="23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11"/>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57" name="Google Shape;257;p11"/>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58" name="Google Shape;258;p11"/>
          <p:cNvGrpSpPr/>
          <p:nvPr/>
        </p:nvGrpSpPr>
        <p:grpSpPr>
          <a:xfrm>
            <a:off x="609600" y="996676"/>
            <a:ext cx="10515600" cy="674550"/>
            <a:chOff x="3129129" y="1121776"/>
            <a:chExt cx="6189792" cy="1171624"/>
          </a:xfrm>
        </p:grpSpPr>
        <p:sp>
          <p:nvSpPr>
            <p:cNvPr id="259" name="Google Shape;259;p11"/>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60" name="Google Shape;260;p11"/>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261" name="Google Shape;261;p11"/>
          <p:cNvGrpSpPr/>
          <p:nvPr/>
        </p:nvGrpSpPr>
        <p:grpSpPr>
          <a:xfrm>
            <a:off x="452567" y="834363"/>
            <a:ext cx="1671090" cy="1300418"/>
            <a:chOff x="2811978" y="797258"/>
            <a:chExt cx="2097411" cy="2097411"/>
          </a:xfrm>
        </p:grpSpPr>
        <p:grpSp>
          <p:nvGrpSpPr>
            <p:cNvPr id="262" name="Google Shape;262;p11"/>
            <p:cNvGrpSpPr/>
            <p:nvPr/>
          </p:nvGrpSpPr>
          <p:grpSpPr>
            <a:xfrm>
              <a:off x="2811978" y="797258"/>
              <a:ext cx="2097411" cy="2097411"/>
              <a:chOff x="2900828" y="1018444"/>
              <a:chExt cx="1995613" cy="1995616"/>
            </a:xfrm>
          </p:grpSpPr>
          <p:grpSp>
            <p:nvGrpSpPr>
              <p:cNvPr id="263" name="Google Shape;263;p11"/>
              <p:cNvGrpSpPr/>
              <p:nvPr/>
            </p:nvGrpSpPr>
            <p:grpSpPr>
              <a:xfrm>
                <a:off x="2900828" y="1018444"/>
                <a:ext cx="1995613" cy="1995616"/>
                <a:chOff x="6447001" y="2430280"/>
                <a:chExt cx="3585705" cy="3585705"/>
              </a:xfrm>
            </p:grpSpPr>
            <p:sp>
              <p:nvSpPr>
                <p:cNvPr id="264" name="Google Shape;264;p11"/>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65" name="Google Shape;265;p11"/>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66" name="Google Shape;266;p11"/>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67" name="Google Shape;267;p11"/>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68" name="Google Shape;268;p11"/>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269" name="Google Shape;269;p11"/>
          <p:cNvSpPr/>
          <p:nvPr/>
        </p:nvSpPr>
        <p:spPr>
          <a:xfrm>
            <a:off x="707928" y="1687502"/>
            <a:ext cx="2949671" cy="480142"/>
          </a:xfrm>
          <a:prstGeom prst="homePlate">
            <a:avLst>
              <a:gd name="adj" fmla="val 50000"/>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String là gì</a:t>
            </a:r>
            <a:endParaRPr/>
          </a:p>
        </p:txBody>
      </p:sp>
      <p:sp>
        <p:nvSpPr>
          <p:cNvPr id="270" name="Google Shape;270;p11"/>
          <p:cNvSpPr/>
          <p:nvPr/>
        </p:nvSpPr>
        <p:spPr>
          <a:xfrm>
            <a:off x="701761" y="2273957"/>
            <a:ext cx="10871538" cy="48014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a:solidFill>
                  <a:srgbClr val="FF0000"/>
                </a:solidFill>
                <a:latin typeface="Arial"/>
                <a:ea typeface="Arial"/>
                <a:cs typeface="Arial"/>
                <a:sym typeface="Arial"/>
              </a:rPr>
              <a:t>- Là một class. Khai báo theo cả 2 kiểu nguyên thủy và đối tượng</a:t>
            </a:r>
            <a:endParaRPr sz="2600">
              <a:solidFill>
                <a:srgbClr val="FF0000"/>
              </a:solidFill>
              <a:latin typeface="Arial"/>
              <a:ea typeface="Arial"/>
              <a:cs typeface="Arial"/>
              <a:sym typeface="Arial"/>
            </a:endParaRPr>
          </a:p>
        </p:txBody>
      </p:sp>
      <p:sp>
        <p:nvSpPr>
          <p:cNvPr id="271" name="Google Shape;271;p11"/>
          <p:cNvSpPr/>
          <p:nvPr/>
        </p:nvSpPr>
        <p:spPr>
          <a:xfrm>
            <a:off x="721693" y="2876688"/>
            <a:ext cx="10871538" cy="48014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a:solidFill>
                  <a:srgbClr val="FF0000"/>
                </a:solidFill>
                <a:latin typeface="Arial"/>
                <a:ea typeface="Arial"/>
                <a:cs typeface="Arial"/>
                <a:sym typeface="Arial"/>
              </a:rPr>
              <a:t>- Một chuỗi bắt buộc phải nằm trong cặp dấu nháy kép “ ”</a:t>
            </a:r>
            <a:endParaRPr/>
          </a:p>
        </p:txBody>
      </p:sp>
      <p:sp>
        <p:nvSpPr>
          <p:cNvPr id="272" name="Google Shape;272;p11"/>
          <p:cNvSpPr/>
          <p:nvPr/>
        </p:nvSpPr>
        <p:spPr>
          <a:xfrm>
            <a:off x="4212114" y="3462205"/>
            <a:ext cx="2352716" cy="497356"/>
          </a:xfrm>
          <a:prstGeom prst="downArrowCallout">
            <a:avLst>
              <a:gd name="adj1" fmla="val 25000"/>
              <a:gd name="adj2" fmla="val 25000"/>
              <a:gd name="adj3" fmla="val 25000"/>
              <a:gd name="adj4" fmla="val 64977"/>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Cú pháp</a:t>
            </a:r>
            <a:endParaRPr/>
          </a:p>
        </p:txBody>
      </p:sp>
      <p:sp>
        <p:nvSpPr>
          <p:cNvPr id="273" name="Google Shape;273;p11"/>
          <p:cNvSpPr/>
          <p:nvPr/>
        </p:nvSpPr>
        <p:spPr>
          <a:xfrm>
            <a:off x="1294747" y="3959561"/>
            <a:ext cx="9656020" cy="2136439"/>
          </a:xfrm>
          <a:prstGeom prst="rect">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00B050"/>
                </a:solidFill>
                <a:latin typeface="Arial"/>
                <a:ea typeface="Arial"/>
                <a:cs typeface="Arial"/>
                <a:sym typeface="Arial"/>
              </a:rPr>
              <a:t>//Kiểu nguyên thủy</a:t>
            </a:r>
            <a:endParaRPr sz="2800">
              <a:solidFill>
                <a:srgbClr val="FF0000"/>
              </a:solidFill>
              <a:latin typeface="Arial"/>
              <a:ea typeface="Arial"/>
              <a:cs typeface="Arial"/>
              <a:sym typeface="Arial"/>
            </a:endParaRPr>
          </a:p>
          <a:p>
            <a:pPr marL="0" marR="0" lvl="0" indent="0" algn="l" rtl="0">
              <a:spcBef>
                <a:spcPts val="0"/>
              </a:spcBef>
              <a:spcAft>
                <a:spcPts val="0"/>
              </a:spcAft>
              <a:buNone/>
            </a:pPr>
            <a:r>
              <a:rPr lang="en-US" sz="2800">
                <a:solidFill>
                  <a:srgbClr val="FF0000"/>
                </a:solidFill>
                <a:latin typeface="Arial"/>
                <a:ea typeface="Arial"/>
                <a:cs typeface="Arial"/>
                <a:sym typeface="Arial"/>
              </a:rPr>
              <a:t>String </a:t>
            </a:r>
            <a:r>
              <a:rPr lang="en-US" sz="2800">
                <a:solidFill>
                  <a:srgbClr val="F52D04"/>
                </a:solidFill>
                <a:latin typeface="Arial"/>
                <a:ea typeface="Arial"/>
                <a:cs typeface="Arial"/>
                <a:sym typeface="Arial"/>
              </a:rPr>
              <a:t>tenChuoi</a:t>
            </a:r>
            <a:r>
              <a:rPr lang="en-US" sz="2800">
                <a:solidFill>
                  <a:srgbClr val="FF0000"/>
                </a:solidFill>
                <a:latin typeface="Arial"/>
                <a:ea typeface="Arial"/>
                <a:cs typeface="Arial"/>
                <a:sym typeface="Arial"/>
              </a:rPr>
              <a:t> = </a:t>
            </a:r>
            <a:r>
              <a:rPr lang="en-US" sz="2800">
                <a:solidFill>
                  <a:srgbClr val="F52D04"/>
                </a:solidFill>
                <a:latin typeface="Arial"/>
                <a:ea typeface="Arial"/>
                <a:cs typeface="Arial"/>
                <a:sym typeface="Arial"/>
              </a:rPr>
              <a:t>“Hello World”</a:t>
            </a:r>
            <a:r>
              <a:rPr lang="en-US" sz="2800">
                <a:solidFill>
                  <a:srgbClr val="FF0000"/>
                </a:solidFill>
                <a:latin typeface="Arial"/>
                <a:ea typeface="Arial"/>
                <a:cs typeface="Arial"/>
                <a:sym typeface="Arial"/>
              </a:rPr>
              <a:t>; </a:t>
            </a:r>
            <a:endParaRPr/>
          </a:p>
          <a:p>
            <a:pPr marL="0" marR="0" lvl="0" indent="0" algn="l" rtl="0">
              <a:spcBef>
                <a:spcPts val="0"/>
              </a:spcBef>
              <a:spcAft>
                <a:spcPts val="0"/>
              </a:spcAft>
              <a:buNone/>
            </a:pPr>
            <a:r>
              <a:rPr lang="en-US" sz="2800">
                <a:solidFill>
                  <a:srgbClr val="00B050"/>
                </a:solidFill>
                <a:latin typeface="Arial"/>
                <a:ea typeface="Arial"/>
                <a:cs typeface="Arial"/>
                <a:sym typeface="Arial"/>
              </a:rPr>
              <a:t>//Kiểu đối tượng</a:t>
            </a:r>
            <a:endParaRPr sz="2800">
              <a:solidFill>
                <a:srgbClr val="00B050"/>
              </a:solidFill>
              <a:latin typeface="Arial"/>
              <a:ea typeface="Arial"/>
              <a:cs typeface="Arial"/>
              <a:sym typeface="Arial"/>
            </a:endParaRPr>
          </a:p>
          <a:p>
            <a:pPr marL="0" marR="0" lvl="0" indent="0" algn="l" rtl="0">
              <a:spcBef>
                <a:spcPts val="0"/>
              </a:spcBef>
              <a:spcAft>
                <a:spcPts val="0"/>
              </a:spcAft>
              <a:buNone/>
            </a:pPr>
            <a:r>
              <a:rPr lang="en-US" sz="2800">
                <a:solidFill>
                  <a:srgbClr val="FF0000"/>
                </a:solidFill>
                <a:latin typeface="Arial"/>
                <a:ea typeface="Arial"/>
                <a:cs typeface="Arial"/>
                <a:sym typeface="Arial"/>
              </a:rPr>
              <a:t>String </a:t>
            </a:r>
            <a:r>
              <a:rPr lang="en-US" sz="2800">
                <a:solidFill>
                  <a:srgbClr val="F52D04"/>
                </a:solidFill>
                <a:latin typeface="Arial"/>
                <a:ea typeface="Arial"/>
                <a:cs typeface="Arial"/>
                <a:sym typeface="Arial"/>
              </a:rPr>
              <a:t>tenChuoi2</a:t>
            </a:r>
            <a:r>
              <a:rPr lang="en-US" sz="2800">
                <a:solidFill>
                  <a:srgbClr val="FF0000"/>
                </a:solidFill>
                <a:latin typeface="Arial"/>
                <a:ea typeface="Arial"/>
                <a:cs typeface="Arial"/>
                <a:sym typeface="Arial"/>
              </a:rPr>
              <a:t> = new String(</a:t>
            </a:r>
            <a:r>
              <a:rPr lang="en-US" sz="2800">
                <a:solidFill>
                  <a:srgbClr val="F52D04"/>
                </a:solidFill>
                <a:latin typeface="Arial"/>
                <a:ea typeface="Arial"/>
                <a:cs typeface="Arial"/>
                <a:sym typeface="Arial"/>
              </a:rPr>
              <a:t>“Hello World”</a:t>
            </a:r>
            <a:r>
              <a:rPr lang="en-US" sz="2800">
                <a:solidFill>
                  <a:srgbClr val="FF0000"/>
                </a:solidFill>
                <a:latin typeface="Arial"/>
                <a:ea typeface="Arial"/>
                <a:cs typeface="Arial"/>
                <a:sym typeface="Arial"/>
              </a:rPr>
              <a:t>); </a:t>
            </a:r>
            <a:endParaRPr sz="2800">
              <a:solidFill>
                <a:srgbClr val="00B05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61"/>
                                        </p:tgtEl>
                                        <p:attrNameLst>
                                          <p:attrName>style.visibility</p:attrName>
                                        </p:attrNameLst>
                                      </p:cBhvr>
                                      <p:to>
                                        <p:strVal val="visible"/>
                                      </p:to>
                                    </p:set>
                                    <p:anim calcmode="lin" valueType="num">
                                      <p:cBhvr additive="base">
                                        <p:cTn id="7" dur="500"/>
                                        <p:tgtEl>
                                          <p:spTgt spid="26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58"/>
                                        </p:tgtEl>
                                        <p:attrNameLst>
                                          <p:attrName>style.visibility</p:attrName>
                                        </p:attrNameLst>
                                      </p:cBhvr>
                                      <p:to>
                                        <p:strVal val="visible"/>
                                      </p:to>
                                    </p:set>
                                    <p:anim calcmode="lin" valueType="num">
                                      <p:cBhvr additive="base">
                                        <p:cTn id="10" dur="500"/>
                                        <p:tgtEl>
                                          <p:spTgt spid="25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1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79" name="Google Shape;279;p12"/>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80" name="Google Shape;280;p12"/>
          <p:cNvGrpSpPr/>
          <p:nvPr/>
        </p:nvGrpSpPr>
        <p:grpSpPr>
          <a:xfrm>
            <a:off x="609600" y="996676"/>
            <a:ext cx="10515600" cy="674550"/>
            <a:chOff x="3129129" y="1121776"/>
            <a:chExt cx="6189792" cy="1171624"/>
          </a:xfrm>
        </p:grpSpPr>
        <p:sp>
          <p:nvSpPr>
            <p:cNvPr id="281" name="Google Shape;281;p12"/>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282" name="Google Shape;282;p12"/>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283" name="Google Shape;283;p12"/>
          <p:cNvGrpSpPr/>
          <p:nvPr/>
        </p:nvGrpSpPr>
        <p:grpSpPr>
          <a:xfrm>
            <a:off x="452567" y="834363"/>
            <a:ext cx="1671090" cy="1300418"/>
            <a:chOff x="2811978" y="797258"/>
            <a:chExt cx="2097411" cy="2097411"/>
          </a:xfrm>
        </p:grpSpPr>
        <p:grpSp>
          <p:nvGrpSpPr>
            <p:cNvPr id="284" name="Google Shape;284;p12"/>
            <p:cNvGrpSpPr/>
            <p:nvPr/>
          </p:nvGrpSpPr>
          <p:grpSpPr>
            <a:xfrm>
              <a:off x="2811978" y="797258"/>
              <a:ext cx="2097411" cy="2097411"/>
              <a:chOff x="2900828" y="1018444"/>
              <a:chExt cx="1995613" cy="1995616"/>
            </a:xfrm>
          </p:grpSpPr>
          <p:grpSp>
            <p:nvGrpSpPr>
              <p:cNvPr id="285" name="Google Shape;285;p12"/>
              <p:cNvGrpSpPr/>
              <p:nvPr/>
            </p:nvGrpSpPr>
            <p:grpSpPr>
              <a:xfrm>
                <a:off x="2900828" y="1018444"/>
                <a:ext cx="1995613" cy="1995616"/>
                <a:chOff x="6447001" y="2430280"/>
                <a:chExt cx="3585705" cy="3585705"/>
              </a:xfrm>
            </p:grpSpPr>
            <p:sp>
              <p:nvSpPr>
                <p:cNvPr id="286" name="Google Shape;286;p12"/>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87" name="Google Shape;287;p12"/>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288" name="Google Shape;288;p12"/>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89" name="Google Shape;289;p12"/>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290" name="Google Shape;290;p12"/>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291" name="Google Shape;291;p12"/>
          <p:cNvSpPr/>
          <p:nvPr/>
        </p:nvSpPr>
        <p:spPr>
          <a:xfrm>
            <a:off x="707928" y="1687502"/>
            <a:ext cx="2949671" cy="480142"/>
          </a:xfrm>
          <a:prstGeom prst="homePlate">
            <a:avLst>
              <a:gd name="adj" fmla="val 50000"/>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String là gì</a:t>
            </a:r>
            <a:endParaRPr/>
          </a:p>
        </p:txBody>
      </p:sp>
      <p:sp>
        <p:nvSpPr>
          <p:cNvPr id="292" name="Google Shape;292;p12"/>
          <p:cNvSpPr/>
          <p:nvPr/>
        </p:nvSpPr>
        <p:spPr>
          <a:xfrm>
            <a:off x="701761" y="2273957"/>
            <a:ext cx="10871538" cy="48014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a:solidFill>
                  <a:srgbClr val="FF0000"/>
                </a:solidFill>
                <a:latin typeface="Arial"/>
                <a:ea typeface="Arial"/>
                <a:cs typeface="Arial"/>
                <a:sym typeface="Arial"/>
              </a:rPr>
              <a:t>- Không giống các class khác String có thể sử dụng toán tử +</a:t>
            </a:r>
            <a:endParaRPr sz="2600">
              <a:solidFill>
                <a:srgbClr val="FF0000"/>
              </a:solidFill>
              <a:latin typeface="Arial"/>
              <a:ea typeface="Arial"/>
              <a:cs typeface="Arial"/>
              <a:sym typeface="Arial"/>
            </a:endParaRPr>
          </a:p>
        </p:txBody>
      </p:sp>
      <p:sp>
        <p:nvSpPr>
          <p:cNvPr id="293" name="Google Shape;293;p12"/>
          <p:cNvSpPr/>
          <p:nvPr/>
        </p:nvSpPr>
        <p:spPr>
          <a:xfrm>
            <a:off x="589472" y="3518459"/>
            <a:ext cx="10871538" cy="48014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a:solidFill>
                  <a:srgbClr val="FF0000"/>
                </a:solidFill>
                <a:latin typeface="Arial"/>
                <a:ea typeface="Arial"/>
                <a:cs typeface="Arial"/>
                <a:sym typeface="Arial"/>
              </a:rPr>
              <a:t>- Một số ký tự dưới dạng “escaped” khi viết</a:t>
            </a:r>
            <a:endParaRPr sz="2600">
              <a:solidFill>
                <a:srgbClr val="FF0000"/>
              </a:solidFill>
              <a:latin typeface="Arial"/>
              <a:ea typeface="Arial"/>
              <a:cs typeface="Arial"/>
              <a:sym typeface="Arial"/>
            </a:endParaRPr>
          </a:p>
        </p:txBody>
      </p:sp>
      <p:sp>
        <p:nvSpPr>
          <p:cNvPr id="294" name="Google Shape;294;p12"/>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295" name="Google Shape;295;p12"/>
          <p:cNvSpPr/>
          <p:nvPr/>
        </p:nvSpPr>
        <p:spPr>
          <a:xfrm>
            <a:off x="603849" y="4139657"/>
            <a:ext cx="6096000" cy="2246769"/>
          </a:xfrm>
          <a:prstGeom prst="rect">
            <a:avLst/>
          </a:prstGeom>
          <a:noFill/>
          <a:ln>
            <a:noFill/>
          </a:ln>
        </p:spPr>
        <p:txBody>
          <a:bodyPr spcFirstLastPara="1" wrap="square" lIns="91425" tIns="45700" rIns="91425" bIns="45700" anchor="t" anchorCtr="0">
            <a:spAutoFit/>
          </a:bodyPr>
          <a:lstStyle/>
          <a:p>
            <a:pPr marL="742950" marR="0" lvl="1" indent="-285750" algn="l" rtl="0">
              <a:spcBef>
                <a:spcPts val="0"/>
              </a:spcBef>
              <a:spcAft>
                <a:spcPts val="0"/>
              </a:spcAft>
              <a:buClr>
                <a:srgbClr val="BF00FF"/>
              </a:buClr>
              <a:buSzPts val="1100"/>
              <a:buFont typeface="Noto Sans Symbols"/>
              <a:buChar char="■"/>
            </a:pPr>
            <a:r>
              <a:rPr lang="en-US" sz="2000" b="0" i="0" u="none" strike="noStrike" cap="none">
                <a:solidFill>
                  <a:srgbClr val="3300FF"/>
                </a:solidFill>
                <a:latin typeface="Trebuchet MS"/>
                <a:ea typeface="Trebuchet MS"/>
                <a:cs typeface="Trebuchet MS"/>
                <a:sym typeface="Trebuchet MS"/>
              </a:rPr>
              <a:t>\"</a:t>
            </a:r>
            <a:r>
              <a:rPr lang="en-US" sz="2000" b="0" i="0" u="none" strike="noStrike" cap="none">
                <a:solidFill>
                  <a:srgbClr val="000000"/>
                </a:solidFill>
                <a:latin typeface="Times New Roman"/>
                <a:ea typeface="Times New Roman"/>
                <a:cs typeface="Times New Roman"/>
                <a:sym typeface="Times New Roman"/>
              </a:rPr>
              <a:t> Biểu diễn ký tự nháy kép (</a:t>
            </a:r>
            <a:r>
              <a:rPr lang="en-US" sz="2000" b="0" i="0" u="none" strike="noStrike" cap="none">
                <a:solidFill>
                  <a:srgbClr val="3300FF"/>
                </a:solidFill>
                <a:latin typeface="Trebuchet MS"/>
                <a:ea typeface="Trebuchet MS"/>
                <a:cs typeface="Trebuchet MS"/>
                <a:sym typeface="Trebuchet MS"/>
              </a:rPr>
              <a:t>"</a:t>
            </a:r>
            <a:r>
              <a:rPr lang="en-US" sz="2000" b="0" i="0" u="none" strike="noStrike" cap="none">
                <a:solidFill>
                  <a:srgbClr val="000000"/>
                </a:solidFill>
                <a:latin typeface="Times New Roman"/>
                <a:ea typeface="Times New Roman"/>
                <a:cs typeface="Times New Roman"/>
                <a:sym typeface="Times New Roman"/>
              </a:rPr>
              <a:t>)</a:t>
            </a:r>
            <a:endParaRPr/>
          </a:p>
          <a:p>
            <a:pPr marL="742950" marR="0" lvl="1" indent="-285750" algn="l" rtl="0">
              <a:spcBef>
                <a:spcPts val="400"/>
              </a:spcBef>
              <a:spcAft>
                <a:spcPts val="0"/>
              </a:spcAft>
              <a:buClr>
                <a:srgbClr val="BF00FF"/>
              </a:buClr>
              <a:buSzPts val="1100"/>
              <a:buFont typeface="Noto Sans Symbols"/>
              <a:buChar char="■"/>
            </a:pPr>
            <a:r>
              <a:rPr lang="en-US" sz="2000" b="0" i="0" u="none" strike="noStrike" cap="none">
                <a:solidFill>
                  <a:srgbClr val="3300FF"/>
                </a:solidFill>
                <a:latin typeface="Trebuchet MS"/>
                <a:ea typeface="Trebuchet MS"/>
                <a:cs typeface="Trebuchet MS"/>
                <a:sym typeface="Trebuchet MS"/>
              </a:rPr>
              <a:t>\n</a:t>
            </a:r>
            <a:r>
              <a:rPr lang="en-US" sz="2000" b="0" i="0" u="none" strike="noStrike" cap="none">
                <a:solidFill>
                  <a:srgbClr val="000000"/>
                </a:solidFill>
                <a:latin typeface="Times New Roman"/>
                <a:ea typeface="Times New Roman"/>
                <a:cs typeface="Times New Roman"/>
                <a:sym typeface="Times New Roman"/>
              </a:rPr>
              <a:t> Ký tự xuống dòng</a:t>
            </a:r>
            <a:endParaRPr sz="20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00"/>
              </a:spcBef>
              <a:spcAft>
                <a:spcPts val="0"/>
              </a:spcAft>
              <a:buClr>
                <a:srgbClr val="BF00FF"/>
              </a:buClr>
              <a:buSzPts val="1100"/>
              <a:buFont typeface="Noto Sans Symbols"/>
              <a:buChar char="■"/>
            </a:pPr>
            <a:r>
              <a:rPr lang="en-US" sz="2000" b="0" i="0" u="none" strike="noStrike" cap="none">
                <a:solidFill>
                  <a:srgbClr val="3300FF"/>
                </a:solidFill>
                <a:latin typeface="Trebuchet MS"/>
                <a:ea typeface="Trebuchet MS"/>
                <a:cs typeface="Trebuchet MS"/>
                <a:sym typeface="Trebuchet MS"/>
              </a:rPr>
              <a:t>\\</a:t>
            </a:r>
            <a:r>
              <a:rPr lang="en-US" sz="2000" b="0" i="0" u="none" strike="noStrike" cap="none">
                <a:solidFill>
                  <a:srgbClr val="000000"/>
                </a:solidFill>
                <a:latin typeface="Times New Roman"/>
                <a:ea typeface="Times New Roman"/>
                <a:cs typeface="Times New Roman"/>
                <a:sym typeface="Times New Roman"/>
              </a:rPr>
              <a:t> Ký tự backslash (</a:t>
            </a:r>
            <a:r>
              <a:rPr lang="en-US" sz="2000" b="0" i="0" u="none" strike="noStrike" cap="none">
                <a:solidFill>
                  <a:srgbClr val="3300FF"/>
                </a:solidFill>
                <a:latin typeface="Trebuchet MS"/>
                <a:ea typeface="Trebuchet MS"/>
                <a:cs typeface="Trebuchet MS"/>
                <a:sym typeface="Trebuchet MS"/>
              </a:rPr>
              <a:t>\</a:t>
            </a:r>
            <a:r>
              <a:rPr lang="en-US" sz="2000" b="0" i="0" u="none" strike="noStrike" cap="none">
                <a:solidFill>
                  <a:srgbClr val="000000"/>
                </a:solidFill>
                <a:latin typeface="Times New Roman"/>
                <a:ea typeface="Times New Roman"/>
                <a:cs typeface="Times New Roman"/>
                <a:sym typeface="Times New Roman"/>
              </a:rPr>
              <a:t>)</a:t>
            </a:r>
            <a:endParaRPr/>
          </a:p>
          <a:p>
            <a:pPr marL="742950" marR="0" lvl="1" indent="-285750" algn="l" rtl="0">
              <a:spcBef>
                <a:spcPts val="400"/>
              </a:spcBef>
              <a:spcAft>
                <a:spcPts val="0"/>
              </a:spcAft>
              <a:buClr>
                <a:srgbClr val="BF00FF"/>
              </a:buClr>
              <a:buSzPts val="1100"/>
              <a:buFont typeface="Noto Sans Symbols"/>
              <a:buChar char="■"/>
            </a:pPr>
            <a:r>
              <a:rPr lang="en-US" sz="2000" b="0" i="0" u="none" strike="noStrike" cap="none">
                <a:solidFill>
                  <a:srgbClr val="3300FF"/>
                </a:solidFill>
                <a:latin typeface="Trebuchet MS"/>
                <a:ea typeface="Trebuchet MS"/>
                <a:cs typeface="Trebuchet MS"/>
                <a:sym typeface="Trebuchet MS"/>
              </a:rPr>
              <a:t>\t</a:t>
            </a:r>
            <a:r>
              <a:rPr lang="en-US" sz="2000" b="0" i="0" u="none" strike="noStrike" cap="none">
                <a:solidFill>
                  <a:srgbClr val="000000"/>
                </a:solidFill>
                <a:latin typeface="Times New Roman"/>
                <a:ea typeface="Times New Roman"/>
                <a:cs typeface="Times New Roman"/>
                <a:sym typeface="Times New Roman"/>
              </a:rPr>
              <a:t> Ký tự tab</a:t>
            </a:r>
            <a:endParaRPr/>
          </a:p>
          <a:p>
            <a:pPr marL="742950" marR="0" lvl="1" indent="-285750" algn="l" rtl="0">
              <a:spcBef>
                <a:spcPts val="400"/>
              </a:spcBef>
              <a:spcAft>
                <a:spcPts val="0"/>
              </a:spcAft>
              <a:buClr>
                <a:srgbClr val="BF00FF"/>
              </a:buClr>
              <a:buSzPts val="1100"/>
              <a:buFont typeface="Noto Sans Symbols"/>
              <a:buChar char="■"/>
            </a:pPr>
            <a:r>
              <a:rPr lang="en-US" sz="2000" b="0" i="0" u="none" strike="noStrike" cap="none">
                <a:solidFill>
                  <a:srgbClr val="3300FF"/>
                </a:solidFill>
                <a:latin typeface="Trebuchet MS"/>
                <a:ea typeface="Trebuchet MS"/>
                <a:cs typeface="Trebuchet MS"/>
                <a:sym typeface="Trebuchet MS"/>
              </a:rPr>
              <a:t>\r</a:t>
            </a:r>
            <a:r>
              <a:rPr lang="en-US" sz="2000" b="0" i="0" u="none" strike="noStrike" cap="none">
                <a:solidFill>
                  <a:srgbClr val="000000"/>
                </a:solidFill>
                <a:latin typeface="Times New Roman"/>
                <a:ea typeface="Times New Roman"/>
                <a:cs typeface="Times New Roman"/>
                <a:sym typeface="Times New Roman"/>
              </a:rPr>
              <a:t> Ký tự về đầu dòng</a:t>
            </a:r>
            <a:endParaRPr sz="2000" b="0" i="0" u="none" strike="noStrike" cap="none">
              <a:solidFill>
                <a:srgbClr val="000000"/>
              </a:solidFill>
              <a:latin typeface="Times New Roman"/>
              <a:ea typeface="Times New Roman"/>
              <a:cs typeface="Times New Roman"/>
              <a:sym typeface="Times New Roman"/>
            </a:endParaRPr>
          </a:p>
          <a:p>
            <a:pPr marL="742950" marR="0" lvl="1" indent="-215900" algn="l" rtl="0">
              <a:spcBef>
                <a:spcPts val="400"/>
              </a:spcBef>
              <a:spcAft>
                <a:spcPts val="0"/>
              </a:spcAft>
              <a:buClr>
                <a:srgbClr val="BF00FF"/>
              </a:buClr>
              <a:buSzPts val="1100"/>
              <a:buFont typeface="Noto Sans Symbols"/>
              <a:buNone/>
            </a:pPr>
            <a:endParaRPr sz="2000" b="0" i="0" u="none" strike="noStrike" cap="none">
              <a:solidFill>
                <a:srgbClr val="000000"/>
              </a:solidFill>
              <a:latin typeface="Times New Roman"/>
              <a:ea typeface="Times New Roman"/>
              <a:cs typeface="Times New Roman"/>
              <a:sym typeface="Times New Roman"/>
            </a:endParaRPr>
          </a:p>
        </p:txBody>
      </p:sp>
      <p:sp>
        <p:nvSpPr>
          <p:cNvPr id="296" name="Google Shape;296;p12"/>
          <p:cNvSpPr/>
          <p:nvPr/>
        </p:nvSpPr>
        <p:spPr>
          <a:xfrm>
            <a:off x="1931648" y="2956720"/>
            <a:ext cx="5344733" cy="400110"/>
          </a:xfrm>
          <a:prstGeom prst="rect">
            <a:avLst/>
          </a:prstGeom>
          <a:noFill/>
          <a:ln>
            <a:noFill/>
          </a:ln>
        </p:spPr>
        <p:txBody>
          <a:bodyPr spcFirstLastPara="1" wrap="square" lIns="91425" tIns="45700" rIns="91425" bIns="45700" anchor="t" anchorCtr="0">
            <a:spAutoFit/>
          </a:bodyPr>
          <a:lstStyle/>
          <a:p>
            <a:pPr marL="742950" marR="0" lvl="1" indent="-285750" algn="l" rtl="0">
              <a:spcBef>
                <a:spcPts val="0"/>
              </a:spcBef>
              <a:spcAft>
                <a:spcPts val="0"/>
              </a:spcAft>
              <a:buClr>
                <a:srgbClr val="000000"/>
              </a:buClr>
              <a:buSzPts val="1100"/>
              <a:buFont typeface="Trebuchet MS"/>
              <a:buChar char=" "/>
            </a:pPr>
            <a:r>
              <a:rPr lang="en-US" sz="2000" b="0" i="0" u="none" strike="noStrike" cap="none">
                <a:solidFill>
                  <a:srgbClr val="3300FF"/>
                </a:solidFill>
                <a:latin typeface="Trebuchet MS"/>
                <a:ea typeface="Trebuchet MS"/>
                <a:cs typeface="Trebuchet MS"/>
                <a:sym typeface="Trebuchet MS"/>
              </a:rPr>
              <a:t>" This " + "is String " + "concatenation""</a:t>
            </a:r>
            <a:endParaRPr sz="2000" b="0" i="0" u="none" strike="noStrike" cap="none">
              <a:solidFill>
                <a:srgbClr val="000000"/>
              </a:solidFill>
              <a:latin typeface="Times New Roman"/>
              <a:ea typeface="Times New Roman"/>
              <a:cs typeface="Times New Roman"/>
              <a:sym typeface="Times New Roman"/>
            </a:endParaRPr>
          </a:p>
        </p:txBody>
      </p:sp>
      <p:pic>
        <p:nvPicPr>
          <p:cNvPr id="297" name="Google Shape;297;p12"/>
          <p:cNvPicPr preferRelativeResize="0"/>
          <p:nvPr/>
        </p:nvPicPr>
        <p:blipFill rotWithShape="1">
          <a:blip r:embed="rId5">
            <a:alphaModFix/>
          </a:blip>
          <a:srcRect/>
          <a:stretch/>
        </p:blipFill>
        <p:spPr>
          <a:xfrm>
            <a:off x="4702315" y="4207715"/>
            <a:ext cx="7489685" cy="231976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83"/>
                                        </p:tgtEl>
                                        <p:attrNameLst>
                                          <p:attrName>style.visibility</p:attrName>
                                        </p:attrNameLst>
                                      </p:cBhvr>
                                      <p:to>
                                        <p:strVal val="visible"/>
                                      </p:to>
                                    </p:set>
                                    <p:anim calcmode="lin" valueType="num">
                                      <p:cBhvr additive="base">
                                        <p:cTn id="7" dur="500"/>
                                        <p:tgtEl>
                                          <p:spTgt spid="28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80"/>
                                        </p:tgtEl>
                                        <p:attrNameLst>
                                          <p:attrName>style.visibility</p:attrName>
                                        </p:attrNameLst>
                                      </p:cBhvr>
                                      <p:to>
                                        <p:strVal val="visible"/>
                                      </p:to>
                                    </p:set>
                                    <p:anim calcmode="lin" valueType="num">
                                      <p:cBhvr additive="base">
                                        <p:cTn id="10" dur="500"/>
                                        <p:tgtEl>
                                          <p:spTgt spid="28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302" name="Google Shape;302;p1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03" name="Google Shape;303;p1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04" name="Google Shape;304;p13"/>
          <p:cNvGrpSpPr/>
          <p:nvPr/>
        </p:nvGrpSpPr>
        <p:grpSpPr>
          <a:xfrm>
            <a:off x="1143000" y="1220222"/>
            <a:ext cx="9144000" cy="674550"/>
            <a:chOff x="3129129" y="1121776"/>
            <a:chExt cx="6189792" cy="1171624"/>
          </a:xfrm>
        </p:grpSpPr>
        <p:sp>
          <p:nvSpPr>
            <p:cNvPr id="305" name="Google Shape;305;p13"/>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06" name="Google Shape;306;p13"/>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307" name="Google Shape;307;p13"/>
          <p:cNvGrpSpPr/>
          <p:nvPr/>
        </p:nvGrpSpPr>
        <p:grpSpPr>
          <a:xfrm>
            <a:off x="1033296" y="1057909"/>
            <a:ext cx="1377213" cy="1300418"/>
            <a:chOff x="2811978" y="797258"/>
            <a:chExt cx="2097411" cy="2097411"/>
          </a:xfrm>
        </p:grpSpPr>
        <p:grpSp>
          <p:nvGrpSpPr>
            <p:cNvPr id="308" name="Google Shape;308;p13"/>
            <p:cNvGrpSpPr/>
            <p:nvPr/>
          </p:nvGrpSpPr>
          <p:grpSpPr>
            <a:xfrm>
              <a:off x="2811978" y="797258"/>
              <a:ext cx="2097411" cy="2097411"/>
              <a:chOff x="2900828" y="1018444"/>
              <a:chExt cx="1995613" cy="1995616"/>
            </a:xfrm>
          </p:grpSpPr>
          <p:grpSp>
            <p:nvGrpSpPr>
              <p:cNvPr id="309" name="Google Shape;309;p13"/>
              <p:cNvGrpSpPr/>
              <p:nvPr/>
            </p:nvGrpSpPr>
            <p:grpSpPr>
              <a:xfrm>
                <a:off x="2900828" y="1018444"/>
                <a:ext cx="1995613" cy="1995616"/>
                <a:chOff x="6447001" y="2430280"/>
                <a:chExt cx="3585705" cy="3585705"/>
              </a:xfrm>
            </p:grpSpPr>
            <p:sp>
              <p:nvSpPr>
                <p:cNvPr id="310" name="Google Shape;310;p13"/>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11" name="Google Shape;311;p13"/>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12" name="Google Shape;312;p13"/>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13" name="Google Shape;313;p13"/>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14" name="Google Shape;314;p13"/>
            <p:cNvSpPr txBox="1"/>
            <p:nvPr/>
          </p:nvSpPr>
          <p:spPr>
            <a:xfrm>
              <a:off x="3437820"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pic>
        <p:nvPicPr>
          <p:cNvPr id="315" name="Google Shape;315;p13"/>
          <p:cNvPicPr preferRelativeResize="0"/>
          <p:nvPr/>
        </p:nvPicPr>
        <p:blipFill rotWithShape="1">
          <a:blip r:embed="rId5">
            <a:alphaModFix/>
          </a:blip>
          <a:srcRect/>
          <a:stretch/>
        </p:blipFill>
        <p:spPr>
          <a:xfrm>
            <a:off x="1902622" y="2374914"/>
            <a:ext cx="7624756" cy="341628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07"/>
                                        </p:tgtEl>
                                        <p:attrNameLst>
                                          <p:attrName>style.visibility</p:attrName>
                                        </p:attrNameLst>
                                      </p:cBhvr>
                                      <p:to>
                                        <p:strVal val="visible"/>
                                      </p:to>
                                    </p:set>
                                    <p:anim calcmode="lin" valueType="num">
                                      <p:cBhvr additive="base">
                                        <p:cTn id="7" dur="500"/>
                                        <p:tgtEl>
                                          <p:spTgt spid="30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04"/>
                                        </p:tgtEl>
                                        <p:attrNameLst>
                                          <p:attrName>style.visibility</p:attrName>
                                        </p:attrNameLst>
                                      </p:cBhvr>
                                      <p:to>
                                        <p:strVal val="visible"/>
                                      </p:to>
                                    </p:set>
                                    <p:anim calcmode="lin" valueType="num">
                                      <p:cBhvr additive="base">
                                        <p:cTn id="10" dur="500"/>
                                        <p:tgtEl>
                                          <p:spTgt spid="30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pic>
        <p:nvPicPr>
          <p:cNvPr id="320" name="Google Shape;320;p1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21" name="Google Shape;321;p1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22" name="Google Shape;322;p14"/>
          <p:cNvGrpSpPr/>
          <p:nvPr/>
        </p:nvGrpSpPr>
        <p:grpSpPr>
          <a:xfrm>
            <a:off x="838200" y="996265"/>
            <a:ext cx="10059170" cy="674550"/>
            <a:chOff x="3129129" y="1121776"/>
            <a:chExt cx="6189792" cy="1171624"/>
          </a:xfrm>
        </p:grpSpPr>
        <p:sp>
          <p:nvSpPr>
            <p:cNvPr id="323" name="Google Shape;323;p14"/>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24" name="Google Shape;324;p14"/>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325" name="Google Shape;325;p14"/>
          <p:cNvGrpSpPr/>
          <p:nvPr/>
        </p:nvGrpSpPr>
        <p:grpSpPr>
          <a:xfrm>
            <a:off x="706296" y="833952"/>
            <a:ext cx="1515050" cy="1300418"/>
            <a:chOff x="2811978" y="797258"/>
            <a:chExt cx="2097411" cy="2097411"/>
          </a:xfrm>
        </p:grpSpPr>
        <p:grpSp>
          <p:nvGrpSpPr>
            <p:cNvPr id="326" name="Google Shape;326;p14"/>
            <p:cNvGrpSpPr/>
            <p:nvPr/>
          </p:nvGrpSpPr>
          <p:grpSpPr>
            <a:xfrm>
              <a:off x="2811978" y="797258"/>
              <a:ext cx="2097411" cy="2097411"/>
              <a:chOff x="2900828" y="1018444"/>
              <a:chExt cx="1995613" cy="1995616"/>
            </a:xfrm>
          </p:grpSpPr>
          <p:grpSp>
            <p:nvGrpSpPr>
              <p:cNvPr id="327" name="Google Shape;327;p14"/>
              <p:cNvGrpSpPr/>
              <p:nvPr/>
            </p:nvGrpSpPr>
            <p:grpSpPr>
              <a:xfrm>
                <a:off x="2900828" y="1018444"/>
                <a:ext cx="1995613" cy="1995616"/>
                <a:chOff x="6447001" y="2430280"/>
                <a:chExt cx="3585705" cy="3585705"/>
              </a:xfrm>
            </p:grpSpPr>
            <p:sp>
              <p:nvSpPr>
                <p:cNvPr id="328" name="Google Shape;328;p14"/>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29" name="Google Shape;329;p1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30" name="Google Shape;330;p1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31" name="Google Shape;331;p14"/>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32" name="Google Shape;332;p14"/>
            <p:cNvSpPr txBox="1"/>
            <p:nvPr/>
          </p:nvSpPr>
          <p:spPr>
            <a:xfrm>
              <a:off x="3437819" y="1212512"/>
              <a:ext cx="774240"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333" name="Google Shape;333;p14"/>
          <p:cNvSpPr/>
          <p:nvPr/>
        </p:nvSpPr>
        <p:spPr>
          <a:xfrm>
            <a:off x="950293" y="1782698"/>
            <a:ext cx="9717707" cy="485347"/>
          </a:xfrm>
          <a:prstGeom prst="homePlate">
            <a:avLst>
              <a:gd name="adj" fmla="val 50000"/>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Một số Method tiện dụng có sẵn của String (28 Method)</a:t>
            </a:r>
            <a:endParaRPr/>
          </a:p>
        </p:txBody>
      </p:sp>
      <p:sp>
        <p:nvSpPr>
          <p:cNvPr id="334" name="Google Shape;334;p14"/>
          <p:cNvSpPr/>
          <p:nvPr/>
        </p:nvSpPr>
        <p:spPr>
          <a:xfrm>
            <a:off x="1417102" y="2487778"/>
            <a:ext cx="7257452" cy="485347"/>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C00000"/>
                </a:solidFill>
                <a:latin typeface="Arial"/>
                <a:ea typeface="Arial"/>
                <a:cs typeface="Arial"/>
                <a:sym typeface="Arial"/>
              </a:rPr>
              <a:t>- int length() : lấy độ dài của chuỗi </a:t>
            </a:r>
            <a:endParaRPr/>
          </a:p>
        </p:txBody>
      </p:sp>
      <p:sp>
        <p:nvSpPr>
          <p:cNvPr id="335" name="Google Shape;335;p14"/>
          <p:cNvSpPr/>
          <p:nvPr/>
        </p:nvSpPr>
        <p:spPr>
          <a:xfrm>
            <a:off x="1417101" y="3156005"/>
            <a:ext cx="8549700" cy="485400"/>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C00000"/>
                </a:solidFill>
                <a:latin typeface="Arial"/>
                <a:ea typeface="Arial"/>
                <a:cs typeface="Arial"/>
                <a:sym typeface="Arial"/>
              </a:rPr>
              <a:t>- String substring() : Cắt chuỗi theo vị trí đầu cuối </a:t>
            </a:r>
            <a:endParaRPr/>
          </a:p>
        </p:txBody>
      </p:sp>
      <p:sp>
        <p:nvSpPr>
          <p:cNvPr id="336" name="Google Shape;336;p14"/>
          <p:cNvSpPr/>
          <p:nvPr/>
        </p:nvSpPr>
        <p:spPr>
          <a:xfrm>
            <a:off x="1417101" y="3824232"/>
            <a:ext cx="8549727" cy="485347"/>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C00000"/>
                </a:solidFill>
                <a:latin typeface="Arial"/>
                <a:ea typeface="Arial"/>
                <a:cs typeface="Arial"/>
                <a:sym typeface="Arial"/>
              </a:rPr>
              <a:t>- String substring() : Cắt chuỗi theo vị trí đầu cuối </a:t>
            </a:r>
            <a:endParaRPr/>
          </a:p>
        </p:txBody>
      </p:sp>
      <p:sp>
        <p:nvSpPr>
          <p:cNvPr id="337" name="Google Shape;337;p14"/>
          <p:cNvSpPr/>
          <p:nvPr/>
        </p:nvSpPr>
        <p:spPr>
          <a:xfrm>
            <a:off x="1417101" y="4489750"/>
            <a:ext cx="9422329" cy="485347"/>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C00000"/>
                </a:solidFill>
                <a:latin typeface="Arial"/>
                <a:ea typeface="Arial"/>
                <a:cs typeface="Arial"/>
                <a:sym typeface="Arial"/>
              </a:rPr>
              <a:t>- String valueOf(int value) : Chuyển số thành chuỗi</a:t>
            </a:r>
            <a:endParaRPr/>
          </a:p>
        </p:txBody>
      </p:sp>
      <p:sp>
        <p:nvSpPr>
          <p:cNvPr id="338" name="Google Shape;338;p14"/>
          <p:cNvSpPr/>
          <p:nvPr/>
        </p:nvSpPr>
        <p:spPr>
          <a:xfrm>
            <a:off x="1417101" y="5155268"/>
            <a:ext cx="9422329" cy="86453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a:solidFill>
                  <a:srgbClr val="C00000"/>
                </a:solidFill>
                <a:latin typeface="Arial"/>
                <a:ea typeface="Arial"/>
                <a:cs typeface="Arial"/>
                <a:sym typeface="Arial"/>
              </a:rPr>
              <a:t>- String[] split(String kyTu) : Chuyển chuỗi thành mảng các chuỗi</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25"/>
                                        </p:tgtEl>
                                        <p:attrNameLst>
                                          <p:attrName>style.visibility</p:attrName>
                                        </p:attrNameLst>
                                      </p:cBhvr>
                                      <p:to>
                                        <p:strVal val="visible"/>
                                      </p:to>
                                    </p:set>
                                    <p:anim calcmode="lin" valueType="num">
                                      <p:cBhvr additive="base">
                                        <p:cTn id="7" dur="500"/>
                                        <p:tgtEl>
                                          <p:spTgt spid="32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22"/>
                                        </p:tgtEl>
                                        <p:attrNameLst>
                                          <p:attrName>style.visibility</p:attrName>
                                        </p:attrNameLst>
                                      </p:cBhvr>
                                      <p:to>
                                        <p:strVal val="visible"/>
                                      </p:to>
                                    </p:set>
                                    <p:anim calcmode="lin" valueType="num">
                                      <p:cBhvr additive="base">
                                        <p:cTn id="10" dur="500"/>
                                        <p:tgtEl>
                                          <p:spTgt spid="32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pic>
        <p:nvPicPr>
          <p:cNvPr id="343" name="Google Shape;343;p1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44" name="Google Shape;344;p1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45" name="Google Shape;345;p15"/>
          <p:cNvGrpSpPr/>
          <p:nvPr/>
        </p:nvGrpSpPr>
        <p:grpSpPr>
          <a:xfrm>
            <a:off x="609600" y="996676"/>
            <a:ext cx="10515600" cy="674550"/>
            <a:chOff x="3129129" y="1121776"/>
            <a:chExt cx="6189792" cy="1171624"/>
          </a:xfrm>
        </p:grpSpPr>
        <p:sp>
          <p:nvSpPr>
            <p:cNvPr id="346" name="Google Shape;346;p15"/>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47" name="Google Shape;347;p15"/>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348" name="Google Shape;348;p15"/>
          <p:cNvGrpSpPr/>
          <p:nvPr/>
        </p:nvGrpSpPr>
        <p:grpSpPr>
          <a:xfrm>
            <a:off x="452567" y="834363"/>
            <a:ext cx="1671090" cy="1300418"/>
            <a:chOff x="2811978" y="797258"/>
            <a:chExt cx="2097411" cy="2097411"/>
          </a:xfrm>
        </p:grpSpPr>
        <p:grpSp>
          <p:nvGrpSpPr>
            <p:cNvPr id="349" name="Google Shape;349;p15"/>
            <p:cNvGrpSpPr/>
            <p:nvPr/>
          </p:nvGrpSpPr>
          <p:grpSpPr>
            <a:xfrm>
              <a:off x="2811978" y="797258"/>
              <a:ext cx="2097411" cy="2097411"/>
              <a:chOff x="2900828" y="1018444"/>
              <a:chExt cx="1995613" cy="1995616"/>
            </a:xfrm>
          </p:grpSpPr>
          <p:grpSp>
            <p:nvGrpSpPr>
              <p:cNvPr id="350" name="Google Shape;350;p15"/>
              <p:cNvGrpSpPr/>
              <p:nvPr/>
            </p:nvGrpSpPr>
            <p:grpSpPr>
              <a:xfrm>
                <a:off x="2900828" y="1018444"/>
                <a:ext cx="1995613" cy="1995616"/>
                <a:chOff x="6447001" y="2430280"/>
                <a:chExt cx="3585705" cy="3585705"/>
              </a:xfrm>
            </p:grpSpPr>
            <p:sp>
              <p:nvSpPr>
                <p:cNvPr id="351" name="Google Shape;351;p15"/>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52" name="Google Shape;352;p1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53" name="Google Shape;353;p1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54" name="Google Shape;354;p15"/>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55" name="Google Shape;355;p15"/>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356" name="Google Shape;356;p15"/>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357" name="Google Shape;357;p15"/>
          <p:cNvSpPr txBox="1"/>
          <p:nvPr/>
        </p:nvSpPr>
        <p:spPr>
          <a:xfrm>
            <a:off x="1143000" y="2099108"/>
            <a:ext cx="8229600" cy="40020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char charAt(int index)</a:t>
            </a:r>
            <a:endParaRPr sz="2800" b="0" i="0" u="none" strike="noStrike" cap="none">
              <a:solidFill>
                <a:srgbClr val="3300FF"/>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ký tự tại chỉ mục đã cho bắt đầu từ 0</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boolean startsWith(String prefix)</a:t>
            </a:r>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Kiểm tra nếu chuỗi bắt đầu với tiền tố đã cho</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boolean endsWith(String suffix)</a:t>
            </a:r>
            <a:endParaRPr sz="2800" b="0" i="0" u="none" strike="noStrike" cap="none">
              <a:solidFill>
                <a:srgbClr val="FFFF99"/>
              </a:solidFill>
              <a:latin typeface="Trebuchet MS"/>
              <a:ea typeface="Trebuchet MS"/>
              <a:cs typeface="Trebuchet MS"/>
              <a:sym typeface="Trebuchet MS"/>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Kiểm tra nếu chuỗi này kết thúc với hậu tố đã cho</a:t>
            </a: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additive="base">
                                        <p:cTn id="7" dur="500"/>
                                        <p:tgtEl>
                                          <p:spTgt spid="348"/>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45"/>
                                        </p:tgtEl>
                                        <p:attrNameLst>
                                          <p:attrName>style.visibility</p:attrName>
                                        </p:attrNameLst>
                                      </p:cBhvr>
                                      <p:to>
                                        <p:strVal val="visible"/>
                                      </p:to>
                                    </p:set>
                                    <p:anim calcmode="lin" valueType="num">
                                      <p:cBhvr additive="base">
                                        <p:cTn id="10" dur="500"/>
                                        <p:tgtEl>
                                          <p:spTgt spid="34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pic>
        <p:nvPicPr>
          <p:cNvPr id="362" name="Google Shape;362;p1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63" name="Google Shape;363;p1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64" name="Google Shape;364;p16"/>
          <p:cNvGrpSpPr/>
          <p:nvPr/>
        </p:nvGrpSpPr>
        <p:grpSpPr>
          <a:xfrm>
            <a:off x="609600" y="996676"/>
            <a:ext cx="10515600" cy="674550"/>
            <a:chOff x="3129129" y="1121776"/>
            <a:chExt cx="6189792" cy="1171624"/>
          </a:xfrm>
        </p:grpSpPr>
        <p:sp>
          <p:nvSpPr>
            <p:cNvPr id="365" name="Google Shape;365;p16"/>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66" name="Google Shape;366;p16"/>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367" name="Google Shape;367;p16"/>
          <p:cNvGrpSpPr/>
          <p:nvPr/>
        </p:nvGrpSpPr>
        <p:grpSpPr>
          <a:xfrm>
            <a:off x="452567" y="834363"/>
            <a:ext cx="1671090" cy="1300418"/>
            <a:chOff x="2811978" y="797258"/>
            <a:chExt cx="2097411" cy="2097411"/>
          </a:xfrm>
        </p:grpSpPr>
        <p:grpSp>
          <p:nvGrpSpPr>
            <p:cNvPr id="368" name="Google Shape;368;p16"/>
            <p:cNvGrpSpPr/>
            <p:nvPr/>
          </p:nvGrpSpPr>
          <p:grpSpPr>
            <a:xfrm>
              <a:off x="2811978" y="797258"/>
              <a:ext cx="2097411" cy="2097411"/>
              <a:chOff x="2900828" y="1018444"/>
              <a:chExt cx="1995613" cy="1995616"/>
            </a:xfrm>
          </p:grpSpPr>
          <p:grpSp>
            <p:nvGrpSpPr>
              <p:cNvPr id="369" name="Google Shape;369;p16"/>
              <p:cNvGrpSpPr/>
              <p:nvPr/>
            </p:nvGrpSpPr>
            <p:grpSpPr>
              <a:xfrm>
                <a:off x="2900828" y="1018444"/>
                <a:ext cx="1995613" cy="1995616"/>
                <a:chOff x="6447001" y="2430280"/>
                <a:chExt cx="3585705" cy="3585705"/>
              </a:xfrm>
            </p:grpSpPr>
            <p:sp>
              <p:nvSpPr>
                <p:cNvPr id="370" name="Google Shape;370;p16"/>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71" name="Google Shape;371;p16"/>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72" name="Google Shape;372;p16"/>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73" name="Google Shape;373;p16"/>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74" name="Google Shape;374;p16"/>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375" name="Google Shape;375;p16"/>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376" name="Google Shape;376;p16"/>
          <p:cNvSpPr txBox="1"/>
          <p:nvPr/>
        </p:nvSpPr>
        <p:spPr>
          <a:xfrm>
            <a:off x="1565192" y="1892048"/>
            <a:ext cx="8001000" cy="45862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boolean equals(Object obj)</a:t>
            </a:r>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So sánh chuỗi này với Object đã cho</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9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boolean equalsIgnoreCase(String other)</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So sánh String với String khác, bỏ qua sự khác nhau về kiểu chữ hoa thường</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9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int length()</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Phương thức length() trả về độ dài của chuỗi.</a:t>
            </a: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67"/>
                                        </p:tgtEl>
                                        <p:attrNameLst>
                                          <p:attrName>style.visibility</p:attrName>
                                        </p:attrNameLst>
                                      </p:cBhvr>
                                      <p:to>
                                        <p:strVal val="visible"/>
                                      </p:to>
                                    </p:set>
                                    <p:anim calcmode="lin" valueType="num">
                                      <p:cBhvr additive="base">
                                        <p:cTn id="7" dur="500"/>
                                        <p:tgtEl>
                                          <p:spTgt spid="367"/>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64"/>
                                        </p:tgtEl>
                                        <p:attrNameLst>
                                          <p:attrName>style.visibility</p:attrName>
                                        </p:attrNameLst>
                                      </p:cBhvr>
                                      <p:to>
                                        <p:strVal val="visible"/>
                                      </p:to>
                                    </p:set>
                                    <p:anim calcmode="lin" valueType="num">
                                      <p:cBhvr additive="base">
                                        <p:cTn id="10" dur="500"/>
                                        <p:tgtEl>
                                          <p:spTgt spid="364"/>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pic>
        <p:nvPicPr>
          <p:cNvPr id="381" name="Google Shape;381;p1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382" name="Google Shape;382;p1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383" name="Google Shape;383;p17"/>
          <p:cNvGrpSpPr/>
          <p:nvPr/>
        </p:nvGrpSpPr>
        <p:grpSpPr>
          <a:xfrm>
            <a:off x="609600" y="996676"/>
            <a:ext cx="10515600" cy="674550"/>
            <a:chOff x="3129129" y="1121776"/>
            <a:chExt cx="6189792" cy="1171624"/>
          </a:xfrm>
        </p:grpSpPr>
        <p:sp>
          <p:nvSpPr>
            <p:cNvPr id="384" name="Google Shape;384;p17"/>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385" name="Google Shape;385;p17"/>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386" name="Google Shape;386;p17"/>
          <p:cNvGrpSpPr/>
          <p:nvPr/>
        </p:nvGrpSpPr>
        <p:grpSpPr>
          <a:xfrm>
            <a:off x="452567" y="834363"/>
            <a:ext cx="1671090" cy="1300418"/>
            <a:chOff x="2811978" y="797258"/>
            <a:chExt cx="2097411" cy="2097411"/>
          </a:xfrm>
        </p:grpSpPr>
        <p:grpSp>
          <p:nvGrpSpPr>
            <p:cNvPr id="387" name="Google Shape;387;p17"/>
            <p:cNvGrpSpPr/>
            <p:nvPr/>
          </p:nvGrpSpPr>
          <p:grpSpPr>
            <a:xfrm>
              <a:off x="2811978" y="797258"/>
              <a:ext cx="2097411" cy="2097411"/>
              <a:chOff x="2900828" y="1018444"/>
              <a:chExt cx="1995613" cy="1995616"/>
            </a:xfrm>
          </p:grpSpPr>
          <p:grpSp>
            <p:nvGrpSpPr>
              <p:cNvPr id="388" name="Google Shape;388;p17"/>
              <p:cNvGrpSpPr/>
              <p:nvPr/>
            </p:nvGrpSpPr>
            <p:grpSpPr>
              <a:xfrm>
                <a:off x="2900828" y="1018444"/>
                <a:ext cx="1995613" cy="1995616"/>
                <a:chOff x="6447001" y="2430280"/>
                <a:chExt cx="3585705" cy="3585705"/>
              </a:xfrm>
            </p:grpSpPr>
            <p:sp>
              <p:nvSpPr>
                <p:cNvPr id="389" name="Google Shape;389;p17"/>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90" name="Google Shape;390;p17"/>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391" name="Google Shape;391;p17"/>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92" name="Google Shape;392;p17"/>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393" name="Google Shape;393;p17"/>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394" name="Google Shape;394;p17"/>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395" name="Google Shape;395;p17"/>
          <p:cNvSpPr txBox="1"/>
          <p:nvPr/>
        </p:nvSpPr>
        <p:spPr>
          <a:xfrm>
            <a:off x="1663282" y="1923053"/>
            <a:ext cx="8229600" cy="46624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int indexOf(char ch)</a:t>
            </a:r>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chỉ mục trong chuỗi này với sự xuất hiện đầu tiên của ký tự đã cho, -1 nếu không tồn tại</a:t>
            </a: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int indexOf(char ch, int fromIndex)</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chỉ mục trong chuỗi này với sự xuất hiện đầu tiên của ký tự đã cho, bắt đầu tìm kiếm tại chỉ mục đã cho </a:t>
            </a:r>
            <a:r>
              <a:rPr lang="en-US" sz="2400" b="0" i="0" u="none" strike="noStrike" cap="none">
                <a:solidFill>
                  <a:srgbClr val="3300FF"/>
                </a:solidFill>
                <a:latin typeface="Trebuchet MS"/>
                <a:ea typeface="Trebuchet MS"/>
                <a:cs typeface="Trebuchet MS"/>
                <a:sym typeface="Trebuchet MS"/>
              </a:rPr>
              <a:t>fromIndex</a:t>
            </a:r>
            <a:endParaRPr sz="2800" b="0" i="0" u="none" strike="noStrike" cap="none">
              <a:solidFill>
                <a:srgbClr val="000000"/>
              </a:solidFill>
              <a:latin typeface="Times New Roman"/>
              <a:ea typeface="Times New Roman"/>
              <a:cs typeface="Times New Roman"/>
              <a:sym typeface="Times New Roman"/>
            </a:endParaRPr>
          </a:p>
          <a:p>
            <a:pPr marL="342900" marR="0" lvl="0" indent="-342900" algn="l" rtl="0">
              <a:spcBef>
                <a:spcPts val="560"/>
              </a:spcBef>
              <a:spcAft>
                <a:spcPts val="0"/>
              </a:spcAft>
              <a:buClr>
                <a:srgbClr val="0073D9"/>
              </a:buClr>
              <a:buSzPts val="1680"/>
              <a:buFont typeface="Noto Sans Symbols"/>
              <a:buChar char="■"/>
            </a:pPr>
            <a:r>
              <a:rPr lang="en-US" sz="2800">
                <a:solidFill>
                  <a:srgbClr val="000000"/>
                </a:solidFill>
                <a:latin typeface="Times New Roman"/>
                <a:ea typeface="Times New Roman"/>
                <a:cs typeface="Times New Roman"/>
                <a:sym typeface="Times New Roman"/>
              </a:rPr>
              <a:t>Tương tự như 2 phương thức trên với tham số đầu tiên là </a:t>
            </a:r>
            <a:r>
              <a:rPr lang="en-US" sz="2800">
                <a:solidFill>
                  <a:srgbClr val="3300FF"/>
                </a:solidFill>
                <a:latin typeface="Trebuchet MS"/>
                <a:ea typeface="Trebuchet MS"/>
                <a:cs typeface="Trebuchet MS"/>
                <a:sym typeface="Trebuchet MS"/>
              </a:rPr>
              <a:t>String</a:t>
            </a:r>
            <a:r>
              <a:rPr lang="en-US" sz="2800">
                <a:solidFill>
                  <a:srgbClr val="000000"/>
                </a:solidFill>
                <a:latin typeface="Times New Roman"/>
                <a:ea typeface="Times New Roman"/>
                <a:cs typeface="Times New Roman"/>
                <a:sym typeface="Times New Roman"/>
              </a:rPr>
              <a:t> thay thế </a:t>
            </a:r>
            <a:r>
              <a:rPr lang="en-US" sz="2800">
                <a:solidFill>
                  <a:srgbClr val="3300FF"/>
                </a:solidFill>
                <a:latin typeface="Trebuchet MS"/>
                <a:ea typeface="Trebuchet MS"/>
                <a:cs typeface="Trebuchet MS"/>
                <a:sym typeface="Trebuchet MS"/>
              </a:rPr>
              <a:t>char</a:t>
            </a:r>
            <a:endParaRPr sz="2800">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86"/>
                                        </p:tgtEl>
                                        <p:attrNameLst>
                                          <p:attrName>style.visibility</p:attrName>
                                        </p:attrNameLst>
                                      </p:cBhvr>
                                      <p:to>
                                        <p:strVal val="visible"/>
                                      </p:to>
                                    </p:set>
                                    <p:anim calcmode="lin" valueType="num">
                                      <p:cBhvr additive="base">
                                        <p:cTn id="7" dur="500"/>
                                        <p:tgtEl>
                                          <p:spTgt spid="386"/>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383"/>
                                        </p:tgtEl>
                                        <p:attrNameLst>
                                          <p:attrName>style.visibility</p:attrName>
                                        </p:attrNameLst>
                                      </p:cBhvr>
                                      <p:to>
                                        <p:strVal val="visible"/>
                                      </p:to>
                                    </p:set>
                                    <p:anim calcmode="lin" valueType="num">
                                      <p:cBhvr additive="base">
                                        <p:cTn id="10" dur="500"/>
                                        <p:tgtEl>
                                          <p:spTgt spid="38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pic>
        <p:nvPicPr>
          <p:cNvPr id="400" name="Google Shape;400;p1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01" name="Google Shape;401;p18"/>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02" name="Google Shape;402;p18"/>
          <p:cNvGrpSpPr/>
          <p:nvPr/>
        </p:nvGrpSpPr>
        <p:grpSpPr>
          <a:xfrm>
            <a:off x="609600" y="996676"/>
            <a:ext cx="10515600" cy="674550"/>
            <a:chOff x="3129129" y="1121776"/>
            <a:chExt cx="6189792" cy="1171624"/>
          </a:xfrm>
        </p:grpSpPr>
        <p:sp>
          <p:nvSpPr>
            <p:cNvPr id="403" name="Google Shape;403;p18"/>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04" name="Google Shape;404;p18"/>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405" name="Google Shape;405;p18"/>
          <p:cNvGrpSpPr/>
          <p:nvPr/>
        </p:nvGrpSpPr>
        <p:grpSpPr>
          <a:xfrm>
            <a:off x="452567" y="834363"/>
            <a:ext cx="1671090" cy="1300418"/>
            <a:chOff x="2811978" y="797258"/>
            <a:chExt cx="2097411" cy="2097411"/>
          </a:xfrm>
        </p:grpSpPr>
        <p:grpSp>
          <p:nvGrpSpPr>
            <p:cNvPr id="406" name="Google Shape;406;p18"/>
            <p:cNvGrpSpPr/>
            <p:nvPr/>
          </p:nvGrpSpPr>
          <p:grpSpPr>
            <a:xfrm>
              <a:off x="2811978" y="797258"/>
              <a:ext cx="2097411" cy="2097411"/>
              <a:chOff x="2900828" y="1018444"/>
              <a:chExt cx="1995613" cy="1995616"/>
            </a:xfrm>
          </p:grpSpPr>
          <p:grpSp>
            <p:nvGrpSpPr>
              <p:cNvPr id="407" name="Google Shape;407;p18"/>
              <p:cNvGrpSpPr/>
              <p:nvPr/>
            </p:nvGrpSpPr>
            <p:grpSpPr>
              <a:xfrm>
                <a:off x="2900828" y="1018444"/>
                <a:ext cx="1995613" cy="1995616"/>
                <a:chOff x="6447001" y="2430280"/>
                <a:chExt cx="3585705" cy="3585705"/>
              </a:xfrm>
            </p:grpSpPr>
            <p:sp>
              <p:nvSpPr>
                <p:cNvPr id="408" name="Google Shape;408;p18"/>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09" name="Google Shape;409;p18"/>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10" name="Google Shape;410;p18"/>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11" name="Google Shape;411;p18"/>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12" name="Google Shape;412;p18"/>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413" name="Google Shape;413;p18"/>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414" name="Google Shape;414;p18"/>
          <p:cNvSpPr txBox="1"/>
          <p:nvPr/>
        </p:nvSpPr>
        <p:spPr>
          <a:xfrm>
            <a:off x="1631652" y="1821483"/>
            <a:ext cx="8229600" cy="45862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int lastIndexOf(char ch)</a:t>
            </a:r>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chỉ mục trong chuỗi này với sự xuất hiện cuối cùng của ký tự đã cho, -1 nếu không tồn tại</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int lastIndexOf(char ch, int fromIndex)</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chỉ mục trong chuỗi này với sự xuất hiện cuối cùng của ký tự đã cho, bắt đầu tìm kiếm ngược về trước tại chỉ mục đã cho</a:t>
            </a: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000000"/>
                </a:solidFill>
                <a:latin typeface="Times New Roman"/>
                <a:ea typeface="Times New Roman"/>
                <a:cs typeface="Times New Roman"/>
                <a:sym typeface="Times New Roman"/>
              </a:rPr>
              <a:t>Tương tự như 2 phương thức trên với tham số đầu tiên là </a:t>
            </a:r>
            <a:r>
              <a:rPr lang="en-US" sz="2800" b="0" i="0" u="none" strike="noStrike" cap="none">
                <a:solidFill>
                  <a:srgbClr val="3300FF"/>
                </a:solidFill>
                <a:latin typeface="Trebuchet MS"/>
                <a:ea typeface="Trebuchet MS"/>
                <a:cs typeface="Trebuchet MS"/>
                <a:sym typeface="Trebuchet MS"/>
              </a:rPr>
              <a:t>String</a:t>
            </a:r>
            <a:r>
              <a:rPr lang="en-US" sz="2800" b="0" i="0" u="none" strike="noStrike" cap="none">
                <a:solidFill>
                  <a:srgbClr val="000000"/>
                </a:solidFill>
                <a:latin typeface="Times New Roman"/>
                <a:ea typeface="Times New Roman"/>
                <a:cs typeface="Times New Roman"/>
                <a:sym typeface="Times New Roman"/>
              </a:rPr>
              <a:t> thay thế </a:t>
            </a:r>
            <a:r>
              <a:rPr lang="en-US" sz="2800" b="0" i="0" u="none" strike="noStrike" cap="none">
                <a:solidFill>
                  <a:srgbClr val="3300FF"/>
                </a:solidFill>
                <a:latin typeface="Trebuchet MS"/>
                <a:ea typeface="Trebuchet MS"/>
                <a:cs typeface="Trebuchet MS"/>
                <a:sym typeface="Trebuchet MS"/>
              </a:rPr>
              <a:t>char</a:t>
            </a:r>
            <a:endParaRPr sz="28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05"/>
                                        </p:tgtEl>
                                        <p:attrNameLst>
                                          <p:attrName>style.visibility</p:attrName>
                                        </p:attrNameLst>
                                      </p:cBhvr>
                                      <p:to>
                                        <p:strVal val="visible"/>
                                      </p:to>
                                    </p:set>
                                    <p:anim calcmode="lin" valueType="num">
                                      <p:cBhvr additive="base">
                                        <p:cTn id="7" dur="500"/>
                                        <p:tgtEl>
                                          <p:spTgt spid="40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02"/>
                                        </p:tgtEl>
                                        <p:attrNameLst>
                                          <p:attrName>style.visibility</p:attrName>
                                        </p:attrNameLst>
                                      </p:cBhvr>
                                      <p:to>
                                        <p:strVal val="visible"/>
                                      </p:to>
                                    </p:set>
                                    <p:anim calcmode="lin" valueType="num">
                                      <p:cBhvr additive="base">
                                        <p:cTn id="10" dur="500"/>
                                        <p:tgtEl>
                                          <p:spTgt spid="40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pic>
        <p:nvPicPr>
          <p:cNvPr id="419" name="Google Shape;419;p19"/>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20" name="Google Shape;420;p19"/>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21" name="Google Shape;421;p19"/>
          <p:cNvGrpSpPr/>
          <p:nvPr/>
        </p:nvGrpSpPr>
        <p:grpSpPr>
          <a:xfrm>
            <a:off x="609600" y="996676"/>
            <a:ext cx="10515600" cy="674550"/>
            <a:chOff x="3129129" y="1121776"/>
            <a:chExt cx="6189792" cy="1171624"/>
          </a:xfrm>
        </p:grpSpPr>
        <p:sp>
          <p:nvSpPr>
            <p:cNvPr id="422" name="Google Shape;422;p19"/>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23" name="Google Shape;423;p19"/>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424" name="Google Shape;424;p19"/>
          <p:cNvGrpSpPr/>
          <p:nvPr/>
        </p:nvGrpSpPr>
        <p:grpSpPr>
          <a:xfrm>
            <a:off x="452567" y="834363"/>
            <a:ext cx="1671090" cy="1300418"/>
            <a:chOff x="2811978" y="797258"/>
            <a:chExt cx="2097411" cy="2097411"/>
          </a:xfrm>
        </p:grpSpPr>
        <p:grpSp>
          <p:nvGrpSpPr>
            <p:cNvPr id="425" name="Google Shape;425;p19"/>
            <p:cNvGrpSpPr/>
            <p:nvPr/>
          </p:nvGrpSpPr>
          <p:grpSpPr>
            <a:xfrm>
              <a:off x="2811978" y="797258"/>
              <a:ext cx="2097411" cy="2097411"/>
              <a:chOff x="2900828" y="1018444"/>
              <a:chExt cx="1995613" cy="1995616"/>
            </a:xfrm>
          </p:grpSpPr>
          <p:grpSp>
            <p:nvGrpSpPr>
              <p:cNvPr id="426" name="Google Shape;426;p19"/>
              <p:cNvGrpSpPr/>
              <p:nvPr/>
            </p:nvGrpSpPr>
            <p:grpSpPr>
              <a:xfrm>
                <a:off x="2900828" y="1018444"/>
                <a:ext cx="1995613" cy="1995616"/>
                <a:chOff x="6447001" y="2430280"/>
                <a:chExt cx="3585705" cy="3585705"/>
              </a:xfrm>
            </p:grpSpPr>
            <p:sp>
              <p:nvSpPr>
                <p:cNvPr id="427" name="Google Shape;427;p19"/>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28" name="Google Shape;428;p19"/>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29" name="Google Shape;429;p19"/>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30" name="Google Shape;430;p19"/>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31" name="Google Shape;431;p19"/>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432" name="Google Shape;432;p19"/>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433" name="Google Shape;433;p19"/>
          <p:cNvSpPr txBox="1"/>
          <p:nvPr/>
        </p:nvSpPr>
        <p:spPr>
          <a:xfrm>
            <a:off x="1568067" y="1833914"/>
            <a:ext cx="8001000" cy="4510087"/>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substring(int beginIndex)</a:t>
            </a:r>
            <a:endParaRPr sz="24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100000"/>
              </a:lnSpc>
              <a:spcBef>
                <a:spcPts val="50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1 chuổi con bắt đầu từ chỉ số truyền vào đến kết thúc chuỗi.</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100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substring(int beginIndex, int endIndex)</a:t>
            </a:r>
            <a:endParaRPr sz="24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100000"/>
              </a:lnSpc>
              <a:spcBef>
                <a:spcPts val="100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1 chuôi con bắ đầu từ chỉ số </a:t>
            </a:r>
            <a:r>
              <a:rPr lang="en-US" sz="2400" b="0" i="0" u="none" strike="noStrike" cap="none">
                <a:solidFill>
                  <a:srgbClr val="3300FF"/>
                </a:solidFill>
                <a:latin typeface="Trebuchet MS"/>
                <a:ea typeface="Trebuchet MS"/>
                <a:cs typeface="Trebuchet MS"/>
                <a:sym typeface="Trebuchet MS"/>
              </a:rPr>
              <a:t>beginIndex</a:t>
            </a:r>
            <a:r>
              <a:rPr lang="en-US" sz="2400" b="0" i="0" u="none" strike="noStrike" cap="none">
                <a:solidFill>
                  <a:srgbClr val="000000"/>
                </a:solidFill>
                <a:latin typeface="Times New Roman"/>
                <a:ea typeface="Times New Roman"/>
                <a:cs typeface="Times New Roman"/>
                <a:sym typeface="Times New Roman"/>
              </a:rPr>
              <a:t> đến ký tự tại chỉ số </a:t>
            </a:r>
            <a:r>
              <a:rPr lang="en-US" sz="2400" b="0" i="0" u="none" strike="noStrike" cap="none">
                <a:solidFill>
                  <a:srgbClr val="3300FF"/>
                </a:solidFill>
                <a:latin typeface="Trebuchet MS"/>
                <a:ea typeface="Trebuchet MS"/>
                <a:cs typeface="Trebuchet MS"/>
                <a:sym typeface="Trebuchet MS"/>
              </a:rPr>
              <a:t>endIndex - 1</a:t>
            </a:r>
            <a:r>
              <a:rPr lang="en-US" sz="2400" b="0" i="0" u="none" strike="noStrike" cap="none">
                <a:solidFill>
                  <a:srgbClr val="000000"/>
                </a:solidFill>
                <a:latin typeface="Times New Roman"/>
                <a:ea typeface="Times New Roman"/>
                <a:cs typeface="Times New Roman"/>
                <a:sym typeface="Times New Roman"/>
              </a:rPr>
              <a:t>. Độ dài của ký tự trả về sẽ là </a:t>
            </a:r>
            <a:r>
              <a:rPr lang="en-US" sz="2400" b="0" i="0" u="none" strike="noStrike" cap="none">
                <a:solidFill>
                  <a:srgbClr val="3300FF"/>
                </a:solidFill>
                <a:latin typeface="Trebuchet MS"/>
                <a:ea typeface="Trebuchet MS"/>
                <a:cs typeface="Trebuchet MS"/>
                <a:sym typeface="Trebuchet MS"/>
              </a:rPr>
              <a:t>endIndex-beginIndex</a:t>
            </a:r>
            <a:endParaRPr sz="2400" b="0" i="0" u="none" strike="noStrike" cap="none">
              <a:solidFill>
                <a:srgbClr val="000000"/>
              </a:solidFill>
              <a:latin typeface="Times New Roman"/>
              <a:ea typeface="Times New Roman"/>
              <a:cs typeface="Times New Roman"/>
              <a:sym typeface="Times New Roman"/>
            </a:endParaRPr>
          </a:p>
          <a:p>
            <a:pPr marL="742950" marR="0" lvl="1" indent="-201930" algn="l" rtl="0">
              <a:lnSpc>
                <a:spcPct val="100000"/>
              </a:lnSpc>
              <a:spcBef>
                <a:spcPts val="1000"/>
              </a:spcBef>
              <a:spcAft>
                <a:spcPts val="0"/>
              </a:spcAft>
              <a:buClr>
                <a:srgbClr val="BF00FF"/>
              </a:buClr>
              <a:buSzPts val="1320"/>
              <a:buFont typeface="Noto Sans Symbols"/>
              <a:buNone/>
            </a:pPr>
            <a:endParaRPr sz="2400" b="0" i="0" u="none" strike="noStrike" cap="none">
              <a:solidFill>
                <a:srgbClr val="000000"/>
              </a:solidFill>
              <a:latin typeface="Courier New"/>
              <a:ea typeface="Courier New"/>
              <a:cs typeface="Courier New"/>
              <a:sym typeface="Courier New"/>
            </a:endParaRPr>
          </a:p>
          <a:p>
            <a:pPr marL="342900" marR="0" lvl="0" indent="-251459" algn="l" rtl="0">
              <a:lnSpc>
                <a:spcPct val="100000"/>
              </a:lnSpc>
              <a:spcBef>
                <a:spcPts val="1000"/>
              </a:spcBef>
              <a:spcAft>
                <a:spcPts val="0"/>
              </a:spcAft>
              <a:buClr>
                <a:srgbClr val="0073D9"/>
              </a:buClr>
              <a:buSzPts val="1440"/>
              <a:buFont typeface="Noto Sans Symbols"/>
              <a:buNone/>
            </a:pP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24"/>
                                        </p:tgtEl>
                                        <p:attrNameLst>
                                          <p:attrName>style.visibility</p:attrName>
                                        </p:attrNameLst>
                                      </p:cBhvr>
                                      <p:to>
                                        <p:strVal val="visible"/>
                                      </p:to>
                                    </p:set>
                                    <p:anim calcmode="lin" valueType="num">
                                      <p:cBhvr additive="base">
                                        <p:cTn id="7" dur="500"/>
                                        <p:tgtEl>
                                          <p:spTgt spid="42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21"/>
                                        </p:tgtEl>
                                        <p:attrNameLst>
                                          <p:attrName>style.visibility</p:attrName>
                                        </p:attrNameLst>
                                      </p:cBhvr>
                                      <p:to>
                                        <p:strVal val="visible"/>
                                      </p:to>
                                    </p:set>
                                    <p:anim calcmode="lin" valueType="num">
                                      <p:cBhvr additive="base">
                                        <p:cTn id="10" dur="500"/>
                                        <p:tgtEl>
                                          <p:spTgt spid="42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73" name="Google Shape;73;p2"/>
          <p:cNvPicPr preferRelativeResize="0"/>
          <p:nvPr/>
        </p:nvPicPr>
        <p:blipFill rotWithShape="1">
          <a:blip r:embed="rId4">
            <a:alphaModFix/>
          </a:blip>
          <a:srcRect/>
          <a:stretch/>
        </p:blipFill>
        <p:spPr>
          <a:xfrm>
            <a:off x="304800" y="228600"/>
            <a:ext cx="1143000" cy="821245"/>
          </a:xfrm>
          <a:prstGeom prst="rect">
            <a:avLst/>
          </a:prstGeom>
          <a:noFill/>
          <a:ln>
            <a:noFill/>
          </a:ln>
        </p:spPr>
      </p:pic>
      <p:sp>
        <p:nvSpPr>
          <p:cNvPr id="74" name="Google Shape;74;p2"/>
          <p:cNvSpPr txBox="1"/>
          <p:nvPr/>
        </p:nvSpPr>
        <p:spPr>
          <a:xfrm>
            <a:off x="526873" y="2719223"/>
            <a:ext cx="1717068" cy="115447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1" i="0" u="none" strike="noStrike" cap="none">
                <a:solidFill>
                  <a:srgbClr val="663A77"/>
                </a:solidFill>
                <a:latin typeface="Times New Roman"/>
                <a:ea typeface="Times New Roman"/>
                <a:cs typeface="Times New Roman"/>
                <a:sym typeface="Times New Roman"/>
              </a:rPr>
              <a:t>NỘI DUNG</a:t>
            </a:r>
            <a:endParaRPr sz="2800" b="1" i="0" u="none" strike="noStrike" cap="none">
              <a:solidFill>
                <a:srgbClr val="663A77"/>
              </a:solidFill>
              <a:latin typeface="Times New Roman"/>
              <a:ea typeface="Times New Roman"/>
              <a:cs typeface="Times New Roman"/>
              <a:sym typeface="Times New Roman"/>
            </a:endParaRPr>
          </a:p>
        </p:txBody>
      </p:sp>
      <p:grpSp>
        <p:nvGrpSpPr>
          <p:cNvPr id="75" name="Google Shape;75;p2"/>
          <p:cNvGrpSpPr/>
          <p:nvPr/>
        </p:nvGrpSpPr>
        <p:grpSpPr>
          <a:xfrm>
            <a:off x="2341689" y="2825785"/>
            <a:ext cx="789156" cy="718591"/>
            <a:chOff x="3136676" y="2335585"/>
            <a:chExt cx="1166811" cy="966191"/>
          </a:xfrm>
        </p:grpSpPr>
        <p:grpSp>
          <p:nvGrpSpPr>
            <p:cNvPr id="76" name="Google Shape;76;p2"/>
            <p:cNvGrpSpPr/>
            <p:nvPr/>
          </p:nvGrpSpPr>
          <p:grpSpPr>
            <a:xfrm>
              <a:off x="3155526" y="2335585"/>
              <a:ext cx="1147961" cy="966191"/>
              <a:chOff x="2785863" y="1141409"/>
              <a:chExt cx="1147961" cy="966191"/>
            </a:xfrm>
          </p:grpSpPr>
          <p:sp>
            <p:nvSpPr>
              <p:cNvPr id="77" name="Google Shape;77;p2"/>
              <p:cNvSpPr/>
              <p:nvPr/>
            </p:nvSpPr>
            <p:spPr>
              <a:xfrm>
                <a:off x="2857499" y="1149477"/>
                <a:ext cx="1076325" cy="958123"/>
              </a:xfrm>
              <a:prstGeom prst="roundRect">
                <a:avLst>
                  <a:gd name="adj" fmla="val 13889"/>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78" name="Google Shape;78;p2"/>
              <p:cNvSpPr/>
              <p:nvPr/>
            </p:nvSpPr>
            <p:spPr>
              <a:xfrm>
                <a:off x="2785863" y="1141409"/>
                <a:ext cx="1063215" cy="901028"/>
              </a:xfrm>
              <a:prstGeom prst="roundRect">
                <a:avLst>
                  <a:gd name="adj" fmla="val 13889"/>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79" name="Google Shape;79;p2"/>
            <p:cNvSpPr txBox="1"/>
            <p:nvPr/>
          </p:nvSpPr>
          <p:spPr>
            <a:xfrm>
              <a:off x="3136676" y="2451722"/>
              <a:ext cx="1088130" cy="703502"/>
            </a:xfrm>
            <a:prstGeom prst="rect">
              <a:avLst/>
            </a:prstGeom>
            <a:solidFill>
              <a:schemeClr val="accent6"/>
            </a:solid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Impact"/>
                  <a:ea typeface="Impact"/>
                  <a:cs typeface="Impact"/>
                  <a:sym typeface="Impact"/>
                </a:rPr>
                <a:t>02</a:t>
              </a:r>
              <a:endParaRPr sz="2800" b="0" i="0" u="none" strike="noStrike" cap="none">
                <a:solidFill>
                  <a:schemeClr val="lt1"/>
                </a:solidFill>
                <a:latin typeface="Impact"/>
                <a:ea typeface="Impact"/>
                <a:cs typeface="Impact"/>
                <a:sym typeface="Impact"/>
              </a:endParaRPr>
            </a:p>
          </p:txBody>
        </p:sp>
      </p:grpSp>
      <p:grpSp>
        <p:nvGrpSpPr>
          <p:cNvPr id="80" name="Google Shape;80;p2"/>
          <p:cNvGrpSpPr/>
          <p:nvPr/>
        </p:nvGrpSpPr>
        <p:grpSpPr>
          <a:xfrm>
            <a:off x="2337242" y="3638426"/>
            <a:ext cx="750898" cy="718592"/>
            <a:chOff x="3227162" y="3591385"/>
            <a:chExt cx="1089578" cy="958123"/>
          </a:xfrm>
        </p:grpSpPr>
        <p:grpSp>
          <p:nvGrpSpPr>
            <p:cNvPr id="81" name="Google Shape;81;p2"/>
            <p:cNvGrpSpPr/>
            <p:nvPr/>
          </p:nvGrpSpPr>
          <p:grpSpPr>
            <a:xfrm>
              <a:off x="3227162" y="3591385"/>
              <a:ext cx="1089578" cy="958123"/>
              <a:chOff x="2857499" y="1149477"/>
              <a:chExt cx="1089578" cy="958123"/>
            </a:xfrm>
          </p:grpSpPr>
          <p:sp>
            <p:nvSpPr>
              <p:cNvPr id="82" name="Google Shape;82;p2"/>
              <p:cNvSpPr/>
              <p:nvPr/>
            </p:nvSpPr>
            <p:spPr>
              <a:xfrm>
                <a:off x="2857499" y="1149477"/>
                <a:ext cx="1076325" cy="958123"/>
              </a:xfrm>
              <a:prstGeom prst="roundRect">
                <a:avLst>
                  <a:gd name="adj" fmla="val 13889"/>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sp>
            <p:nvSpPr>
              <p:cNvPr id="83" name="Google Shape;83;p2"/>
              <p:cNvSpPr/>
              <p:nvPr/>
            </p:nvSpPr>
            <p:spPr>
              <a:xfrm>
                <a:off x="2883862" y="1159582"/>
                <a:ext cx="1063215" cy="901028"/>
              </a:xfrm>
              <a:prstGeom prst="roundRect">
                <a:avLst>
                  <a:gd name="adj" fmla="val 13889"/>
                </a:avLst>
              </a:prstGeom>
              <a:solidFill>
                <a:srgbClr val="E8707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800" b="0" i="0" u="none" strike="noStrike" cap="none">
                  <a:solidFill>
                    <a:schemeClr val="lt1"/>
                  </a:solidFill>
                  <a:latin typeface="Arial"/>
                  <a:ea typeface="Arial"/>
                  <a:cs typeface="Arial"/>
                  <a:sym typeface="Arial"/>
                </a:endParaRPr>
              </a:p>
            </p:txBody>
          </p:sp>
        </p:grpSp>
        <p:sp>
          <p:nvSpPr>
            <p:cNvPr id="84" name="Google Shape;84;p2"/>
            <p:cNvSpPr txBox="1"/>
            <p:nvPr/>
          </p:nvSpPr>
          <p:spPr>
            <a:xfrm>
              <a:off x="3250771" y="3701112"/>
              <a:ext cx="1030515" cy="69762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b="0" i="0" u="none" strike="noStrike" cap="none">
                  <a:solidFill>
                    <a:schemeClr val="lt1"/>
                  </a:solidFill>
                  <a:latin typeface="Impact"/>
                  <a:ea typeface="Impact"/>
                  <a:cs typeface="Impact"/>
                  <a:sym typeface="Impact"/>
                </a:rPr>
                <a:t>03</a:t>
              </a:r>
              <a:endParaRPr sz="2800" b="0" i="0" u="none" strike="noStrike" cap="none">
                <a:solidFill>
                  <a:schemeClr val="lt1"/>
                </a:solidFill>
                <a:latin typeface="Impact"/>
                <a:ea typeface="Impact"/>
                <a:cs typeface="Impact"/>
                <a:sym typeface="Impact"/>
              </a:endParaRPr>
            </a:p>
          </p:txBody>
        </p:sp>
      </p:grpSp>
      <p:pic>
        <p:nvPicPr>
          <p:cNvPr id="85" name="Google Shape;85;p2"/>
          <p:cNvPicPr preferRelativeResize="0"/>
          <p:nvPr/>
        </p:nvPicPr>
        <p:blipFill rotWithShape="1">
          <a:blip r:embed="rId5">
            <a:alphaModFix/>
          </a:blip>
          <a:srcRect t="76775"/>
          <a:stretch/>
        </p:blipFill>
        <p:spPr>
          <a:xfrm>
            <a:off x="4049132" y="2782417"/>
            <a:ext cx="5052108" cy="140575"/>
          </a:xfrm>
          <a:prstGeom prst="rect">
            <a:avLst/>
          </a:prstGeom>
          <a:noFill/>
          <a:ln>
            <a:noFill/>
          </a:ln>
        </p:spPr>
      </p:pic>
      <p:sp>
        <p:nvSpPr>
          <p:cNvPr id="86" name="Google Shape;86;p2"/>
          <p:cNvSpPr/>
          <p:nvPr/>
        </p:nvSpPr>
        <p:spPr>
          <a:xfrm>
            <a:off x="3505927" y="2820794"/>
            <a:ext cx="6093199" cy="642887"/>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1" i="0" u="none" strike="noStrike" cap="none">
                <a:solidFill>
                  <a:srgbClr val="E87071"/>
                </a:solidFill>
                <a:latin typeface="Times New Roman"/>
                <a:ea typeface="Times New Roman"/>
                <a:cs typeface="Times New Roman"/>
                <a:sym typeface="Times New Roman"/>
              </a:rPr>
              <a:t>String (Chuỗi) Trong Java</a:t>
            </a:r>
            <a:endParaRPr sz="2800" b="1" i="0" u="none" strike="noStrike" cap="none">
              <a:solidFill>
                <a:srgbClr val="E87071"/>
              </a:solidFill>
              <a:latin typeface="Times New Roman"/>
              <a:ea typeface="Times New Roman"/>
              <a:cs typeface="Times New Roman"/>
              <a:sym typeface="Times New Roman"/>
            </a:endParaRPr>
          </a:p>
        </p:txBody>
      </p:sp>
      <p:grpSp>
        <p:nvGrpSpPr>
          <p:cNvPr id="87" name="Google Shape;87;p2"/>
          <p:cNvGrpSpPr/>
          <p:nvPr/>
        </p:nvGrpSpPr>
        <p:grpSpPr>
          <a:xfrm>
            <a:off x="3505927" y="3656649"/>
            <a:ext cx="6093198" cy="782460"/>
            <a:chOff x="4555084" y="3594980"/>
            <a:chExt cx="4389024" cy="1150703"/>
          </a:xfrm>
        </p:grpSpPr>
        <p:pic>
          <p:nvPicPr>
            <p:cNvPr id="88" name="Google Shape;88;p2"/>
            <p:cNvPicPr preferRelativeResize="0"/>
            <p:nvPr/>
          </p:nvPicPr>
          <p:blipFill rotWithShape="1">
            <a:blip r:embed="rId5">
              <a:alphaModFix/>
            </a:blip>
            <a:srcRect t="76775"/>
            <a:stretch/>
          </p:blipFill>
          <p:spPr>
            <a:xfrm>
              <a:off x="4926460" y="4544376"/>
              <a:ext cx="3646270" cy="201307"/>
            </a:xfrm>
            <a:prstGeom prst="rect">
              <a:avLst/>
            </a:prstGeom>
            <a:noFill/>
            <a:ln>
              <a:noFill/>
            </a:ln>
          </p:spPr>
        </p:pic>
        <p:sp>
          <p:nvSpPr>
            <p:cNvPr id="89" name="Google Shape;89;p2"/>
            <p:cNvSpPr/>
            <p:nvPr/>
          </p:nvSpPr>
          <p:spPr>
            <a:xfrm>
              <a:off x="4555084" y="3594980"/>
              <a:ext cx="4389024"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1" i="0" u="none" strike="noStrike" cap="none">
                  <a:solidFill>
                    <a:srgbClr val="E87071"/>
                  </a:solidFill>
                  <a:latin typeface="Times New Roman"/>
                  <a:ea typeface="Times New Roman"/>
                  <a:cs typeface="Times New Roman"/>
                  <a:sym typeface="Times New Roman"/>
                </a:rPr>
                <a:t>StringBuilder Và StringBuffer</a:t>
              </a:r>
              <a:endParaRPr sz="2800" b="1">
                <a:solidFill>
                  <a:srgbClr val="E87071"/>
                </a:solidFill>
                <a:latin typeface="Times New Roman"/>
                <a:ea typeface="Times New Roman"/>
                <a:cs typeface="Times New Roman"/>
                <a:sym typeface="Times New Roman"/>
              </a:endParaRPr>
            </a:p>
          </p:txBody>
        </p:sp>
      </p:grpSp>
      <p:sp>
        <p:nvSpPr>
          <p:cNvPr id="90" name="Google Shape;90;p2"/>
          <p:cNvSpPr/>
          <p:nvPr/>
        </p:nvSpPr>
        <p:spPr>
          <a:xfrm>
            <a:off x="2353961" y="1981200"/>
            <a:ext cx="736574" cy="703059"/>
          </a:xfrm>
          <a:prstGeom prst="roundRect">
            <a:avLst>
              <a:gd name="adj" fmla="val 13889"/>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0" u="none">
                <a:solidFill>
                  <a:schemeClr val="lt1"/>
                </a:solidFill>
                <a:latin typeface="Impact"/>
                <a:ea typeface="Impact"/>
                <a:cs typeface="Impact"/>
                <a:sym typeface="Impact"/>
              </a:rPr>
              <a:t>01</a:t>
            </a:r>
            <a:endParaRPr sz="2800" b="0" u="none">
              <a:solidFill>
                <a:schemeClr val="lt1"/>
              </a:solidFill>
              <a:latin typeface="Impact"/>
              <a:ea typeface="Impact"/>
              <a:cs typeface="Impact"/>
              <a:sym typeface="Impact"/>
            </a:endParaRPr>
          </a:p>
        </p:txBody>
      </p:sp>
      <p:grpSp>
        <p:nvGrpSpPr>
          <p:cNvPr id="91" name="Google Shape;91;p2"/>
          <p:cNvGrpSpPr/>
          <p:nvPr/>
        </p:nvGrpSpPr>
        <p:grpSpPr>
          <a:xfrm>
            <a:off x="3521328" y="2025052"/>
            <a:ext cx="6086206" cy="651508"/>
            <a:chOff x="4555084" y="4807549"/>
            <a:chExt cx="4361682" cy="974162"/>
          </a:xfrm>
        </p:grpSpPr>
        <p:pic>
          <p:nvPicPr>
            <p:cNvPr id="92" name="Google Shape;92;p2"/>
            <p:cNvPicPr preferRelativeResize="0"/>
            <p:nvPr/>
          </p:nvPicPr>
          <p:blipFill rotWithShape="1">
            <a:blip r:embed="rId5">
              <a:alphaModFix/>
            </a:blip>
            <a:srcRect t="76775"/>
            <a:stretch/>
          </p:blipFill>
          <p:spPr>
            <a:xfrm>
              <a:off x="4873327" y="5580404"/>
              <a:ext cx="3646270" cy="201307"/>
            </a:xfrm>
            <a:prstGeom prst="rect">
              <a:avLst/>
            </a:prstGeom>
            <a:noFill/>
            <a:ln>
              <a:noFill/>
            </a:ln>
          </p:spPr>
        </p:pic>
        <p:sp>
          <p:nvSpPr>
            <p:cNvPr id="93" name="Google Shape;93;p2"/>
            <p:cNvSpPr/>
            <p:nvPr/>
          </p:nvSpPr>
          <p:spPr>
            <a:xfrm>
              <a:off x="4555084" y="4807549"/>
              <a:ext cx="4361682" cy="958122"/>
            </a:xfrm>
            <a:prstGeom prst="roundRect">
              <a:avLst>
                <a:gd name="adj" fmla="val 9218"/>
              </a:avLst>
            </a:prstGeom>
            <a:gradFill>
              <a:gsLst>
                <a:gs pos="0">
                  <a:srgbClr val="FDFDFD"/>
                </a:gs>
                <a:gs pos="47000">
                  <a:srgbClr val="FDFDFD"/>
                </a:gs>
                <a:gs pos="52999">
                  <a:srgbClr val="E8E8E8"/>
                </a:gs>
                <a:gs pos="100000">
                  <a:srgbClr val="ECECEC"/>
                </a:gs>
              </a:gsLst>
              <a:lin ang="5400000" scaled="0"/>
            </a:gradFill>
            <a:ln>
              <a:noFill/>
            </a:ln>
            <a:effectLst>
              <a:outerShdw blurRad="76200" dist="38100" dir="2700000" algn="tl" rotWithShape="0">
                <a:srgbClr val="000000">
                  <a:alpha val="13725"/>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r>
                <a:rPr lang="en-US" sz="2800" b="1" u="none">
                  <a:solidFill>
                    <a:srgbClr val="E87071"/>
                  </a:solidFill>
                  <a:latin typeface="Times New Roman"/>
                  <a:ea typeface="Times New Roman"/>
                  <a:cs typeface="Times New Roman"/>
                  <a:sym typeface="Times New Roman"/>
                </a:rPr>
                <a:t>Mảng/Danh Sách Trong Java</a:t>
              </a:r>
              <a:endParaRPr sz="2800" b="1" u="none">
                <a:solidFill>
                  <a:srgbClr val="E87071"/>
                </a:solidFill>
                <a:latin typeface="Times New Roman"/>
                <a:ea typeface="Times New Roman"/>
                <a:cs typeface="Times New Roman"/>
                <a:sym typeface="Times New Roman"/>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500"/>
                                        <p:tgtEl>
                                          <p:spTgt spid="75"/>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0"/>
                                        </p:tgtEl>
                                        <p:attrNameLst>
                                          <p:attrName>style.visibility</p:attrName>
                                        </p:attrNameLst>
                                      </p:cBhvr>
                                      <p:to>
                                        <p:strVal val="visible"/>
                                      </p:to>
                                    </p:set>
                                    <p:animEffect transition="in" filter="fade">
                                      <p:cBhvr>
                                        <p:cTn id="11" dur="500"/>
                                        <p:tgtEl>
                                          <p:spTgt spid="80"/>
                                        </p:tgtEl>
                                      </p:cBhvr>
                                    </p:animEffect>
                                  </p:childTnLst>
                                </p:cTn>
                              </p:par>
                              <p:par>
                                <p:cTn id="12" presetID="10" presetClass="entr" presetSubtype="0" fill="hold" nodeType="withEffect">
                                  <p:stCondLst>
                                    <p:cond delay="0"/>
                                  </p:stCondLst>
                                  <p:childTnLst>
                                    <p:set>
                                      <p:cBhvr>
                                        <p:cTn id="13" dur="1" fill="hold">
                                          <p:stCondLst>
                                            <p:cond delay="0"/>
                                          </p:stCondLst>
                                        </p:cTn>
                                        <p:tgtEl>
                                          <p:spTgt spid="87"/>
                                        </p:tgtEl>
                                        <p:attrNameLst>
                                          <p:attrName>style.visibility</p:attrName>
                                        </p:attrNameLst>
                                      </p:cBhvr>
                                      <p:to>
                                        <p:strVal val="visible"/>
                                      </p:to>
                                    </p:set>
                                    <p:animEffect transition="in" filter="fade">
                                      <p:cBhvr>
                                        <p:cTn id="14"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pic>
        <p:nvPicPr>
          <p:cNvPr id="438" name="Google Shape;438;p20"/>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39" name="Google Shape;439;p20"/>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40" name="Google Shape;440;p20"/>
          <p:cNvGrpSpPr/>
          <p:nvPr/>
        </p:nvGrpSpPr>
        <p:grpSpPr>
          <a:xfrm>
            <a:off x="609600" y="996676"/>
            <a:ext cx="10515600" cy="674550"/>
            <a:chOff x="3129129" y="1121776"/>
            <a:chExt cx="6189792" cy="1171624"/>
          </a:xfrm>
        </p:grpSpPr>
        <p:sp>
          <p:nvSpPr>
            <p:cNvPr id="441" name="Google Shape;441;p20"/>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42" name="Google Shape;442;p20"/>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 (Hiểu về index)</a:t>
              </a:r>
              <a:endParaRPr sz="2400" b="1">
                <a:solidFill>
                  <a:schemeClr val="lt1"/>
                </a:solidFill>
                <a:latin typeface="Times New Roman"/>
                <a:ea typeface="Times New Roman"/>
                <a:cs typeface="Times New Roman"/>
                <a:sym typeface="Times New Roman"/>
              </a:endParaRPr>
            </a:p>
          </p:txBody>
        </p:sp>
      </p:grpSp>
      <p:grpSp>
        <p:nvGrpSpPr>
          <p:cNvPr id="443" name="Google Shape;443;p20"/>
          <p:cNvGrpSpPr/>
          <p:nvPr/>
        </p:nvGrpSpPr>
        <p:grpSpPr>
          <a:xfrm>
            <a:off x="452567" y="834363"/>
            <a:ext cx="1671090" cy="1300418"/>
            <a:chOff x="2811978" y="797258"/>
            <a:chExt cx="2097411" cy="2097411"/>
          </a:xfrm>
        </p:grpSpPr>
        <p:grpSp>
          <p:nvGrpSpPr>
            <p:cNvPr id="444" name="Google Shape;444;p20"/>
            <p:cNvGrpSpPr/>
            <p:nvPr/>
          </p:nvGrpSpPr>
          <p:grpSpPr>
            <a:xfrm>
              <a:off x="2811978" y="797258"/>
              <a:ext cx="2097411" cy="2097411"/>
              <a:chOff x="2900828" y="1018444"/>
              <a:chExt cx="1995613" cy="1995616"/>
            </a:xfrm>
          </p:grpSpPr>
          <p:grpSp>
            <p:nvGrpSpPr>
              <p:cNvPr id="445" name="Google Shape;445;p20"/>
              <p:cNvGrpSpPr/>
              <p:nvPr/>
            </p:nvGrpSpPr>
            <p:grpSpPr>
              <a:xfrm>
                <a:off x="2900828" y="1018444"/>
                <a:ext cx="1995613" cy="1995616"/>
                <a:chOff x="6447001" y="2430280"/>
                <a:chExt cx="3585705" cy="3585705"/>
              </a:xfrm>
            </p:grpSpPr>
            <p:sp>
              <p:nvSpPr>
                <p:cNvPr id="446" name="Google Shape;446;p20"/>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47" name="Google Shape;447;p20"/>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48" name="Google Shape;448;p20"/>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49" name="Google Shape;449;p20"/>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50" name="Google Shape;450;p20"/>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451" name="Google Shape;451;p20"/>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452" name="Google Shape;452;p20"/>
          <p:cNvSpPr txBox="1"/>
          <p:nvPr/>
        </p:nvSpPr>
        <p:spPr>
          <a:xfrm>
            <a:off x="1568067" y="1814667"/>
            <a:ext cx="8534400" cy="9144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440"/>
              <a:buFont typeface="Noto Sans Symbols"/>
              <a:buChar char="■"/>
            </a:pPr>
            <a:r>
              <a:rPr lang="en-US" sz="2400">
                <a:solidFill>
                  <a:srgbClr val="000000"/>
                </a:solidFill>
                <a:latin typeface="Times New Roman"/>
                <a:ea typeface="Times New Roman"/>
                <a:cs typeface="Times New Roman"/>
                <a:sym typeface="Times New Roman"/>
              </a:rPr>
              <a:t>Với hàm</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charAt(index)</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indexOf(x)</a:t>
            </a:r>
            <a:r>
              <a:rPr lang="en-US" sz="2400" b="0" i="0" u="none" strike="noStrike" cap="none">
                <a:solidFill>
                  <a:srgbClr val="000000"/>
                </a:solidFill>
                <a:latin typeface="Times New Roman"/>
                <a:ea typeface="Times New Roman"/>
                <a:cs typeface="Times New Roman"/>
                <a:sym typeface="Times New Roman"/>
              </a:rPr>
              <a:t>, và </a:t>
            </a:r>
            <a:r>
              <a:rPr lang="en-US" sz="2400" b="0" i="0" u="none" strike="noStrike" cap="none">
                <a:solidFill>
                  <a:srgbClr val="3300FF"/>
                </a:solidFill>
                <a:latin typeface="Trebuchet MS"/>
                <a:ea typeface="Trebuchet MS"/>
                <a:cs typeface="Trebuchet MS"/>
                <a:sym typeface="Trebuchet MS"/>
              </a:rPr>
              <a:t>lastIndexOf(x)</a:t>
            </a:r>
            <a:r>
              <a:rPr lang="en-US" sz="2400" b="0" i="0" u="none" strike="noStrike" cap="none">
                <a:solidFill>
                  <a:srgbClr val="000000"/>
                </a:solidFill>
                <a:latin typeface="Times New Roman"/>
                <a:ea typeface="Times New Roman"/>
                <a:cs typeface="Times New Roman"/>
                <a:sym typeface="Times New Roman"/>
              </a:rPr>
              <a:t>, Trả về chỉ số của ký tự (bắt đầu từ 0)</a:t>
            </a:r>
            <a:endParaRPr sz="2400" b="0" i="0" u="none" strike="noStrike" cap="none">
              <a:solidFill>
                <a:srgbClr val="000000"/>
              </a:solidFill>
              <a:latin typeface="Times New Roman"/>
              <a:ea typeface="Times New Roman"/>
              <a:cs typeface="Times New Roman"/>
              <a:sym typeface="Times New Roman"/>
            </a:endParaRPr>
          </a:p>
        </p:txBody>
      </p:sp>
      <p:sp>
        <p:nvSpPr>
          <p:cNvPr id="453" name="Google Shape;453;p20"/>
          <p:cNvSpPr txBox="1"/>
          <p:nvPr/>
        </p:nvSpPr>
        <p:spPr>
          <a:xfrm>
            <a:off x="1601421" y="3488973"/>
            <a:ext cx="8650288" cy="9906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440"/>
              <a:buFont typeface="Noto Sans Symbols"/>
              <a:buChar char="■"/>
            </a:pPr>
            <a:r>
              <a:rPr lang="en-US" sz="2400" b="0" i="0" u="none" strike="noStrike" cap="none">
                <a:solidFill>
                  <a:srgbClr val="000000"/>
                </a:solidFill>
                <a:latin typeface="Times New Roman"/>
                <a:ea typeface="Times New Roman"/>
                <a:cs typeface="Times New Roman"/>
                <a:sym typeface="Times New Roman"/>
              </a:rPr>
              <a:t>Với </a:t>
            </a:r>
            <a:r>
              <a:rPr lang="en-US" sz="2400" b="0" i="0" u="none" strike="noStrike" cap="none">
                <a:solidFill>
                  <a:srgbClr val="3300FF"/>
                </a:solidFill>
                <a:latin typeface="Trebuchet MS"/>
                <a:ea typeface="Trebuchet MS"/>
                <a:cs typeface="Trebuchet MS"/>
                <a:sym typeface="Trebuchet MS"/>
              </a:rPr>
              <a:t>substring(from) </a:t>
            </a:r>
            <a:r>
              <a:rPr lang="en-US" sz="2400" b="0" i="0" u="none" strike="noStrike" cap="none">
                <a:solidFill>
                  <a:srgbClr val="000000"/>
                </a:solidFill>
                <a:latin typeface="Times New Roman"/>
                <a:ea typeface="Times New Roman"/>
                <a:cs typeface="Times New Roman"/>
                <a:sym typeface="Times New Roman"/>
              </a:rPr>
              <a:t>và </a:t>
            </a:r>
            <a:r>
              <a:rPr lang="en-US" sz="2400" b="0" i="0" u="none" strike="noStrike" cap="none">
                <a:solidFill>
                  <a:srgbClr val="3300FF"/>
                </a:solidFill>
                <a:latin typeface="Trebuchet MS"/>
                <a:ea typeface="Trebuchet MS"/>
                <a:cs typeface="Trebuchet MS"/>
                <a:sym typeface="Trebuchet MS"/>
              </a:rPr>
              <a:t>substring(from, to)</a:t>
            </a:r>
            <a:r>
              <a:rPr lang="en-US" sz="2400" b="0" i="0" u="none" strike="noStrike" cap="none">
                <a:solidFill>
                  <a:srgbClr val="000000"/>
                </a:solidFill>
                <a:latin typeface="Times New Roman"/>
                <a:ea typeface="Times New Roman"/>
                <a:cs typeface="Times New Roman"/>
                <a:sym typeface="Times New Roman"/>
              </a:rPr>
              <a:t>, Trả về các ký tự giữa 2 chỉ số</a:t>
            </a:r>
            <a:endParaRPr sz="2400" b="0" i="0" u="none" strike="noStrike" cap="none">
              <a:solidFill>
                <a:srgbClr val="000000"/>
              </a:solidFill>
              <a:latin typeface="Times New Roman"/>
              <a:ea typeface="Times New Roman"/>
              <a:cs typeface="Times New Roman"/>
              <a:sym typeface="Times New Roman"/>
            </a:endParaRPr>
          </a:p>
        </p:txBody>
      </p:sp>
      <p:sp>
        <p:nvSpPr>
          <p:cNvPr id="454" name="Google Shape;454;p20"/>
          <p:cNvSpPr/>
          <p:nvPr/>
        </p:nvSpPr>
        <p:spPr>
          <a:xfrm>
            <a:off x="1666158" y="5029200"/>
            <a:ext cx="8650288" cy="8382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440"/>
              <a:buFont typeface="Noto Sans Symbols"/>
              <a:buChar char="■"/>
            </a:pPr>
            <a:r>
              <a:rPr lang="en-US" sz="2400" b="0" i="0" u="none" strike="noStrike" cap="none">
                <a:solidFill>
                  <a:srgbClr val="000000"/>
                </a:solidFill>
                <a:latin typeface="Times New Roman"/>
                <a:ea typeface="Times New Roman"/>
                <a:cs typeface="Times New Roman"/>
                <a:sym typeface="Times New Roman"/>
              </a:rPr>
              <a:t>Ví dụ, </a:t>
            </a:r>
            <a:r>
              <a:rPr lang="en-US" sz="2400" b="0" i="0" u="none" strike="noStrike" cap="none">
                <a:solidFill>
                  <a:srgbClr val="3300FF"/>
                </a:solidFill>
                <a:latin typeface="Trebuchet MS"/>
                <a:ea typeface="Trebuchet MS"/>
                <a:cs typeface="Trebuchet MS"/>
                <a:sym typeface="Trebuchet MS"/>
              </a:rPr>
              <a:t>substring(4, 8) </a:t>
            </a:r>
            <a:r>
              <a:rPr lang="en-US" sz="2400" b="0" i="0" u="none" strike="noStrike" cap="none">
                <a:solidFill>
                  <a:srgbClr val="000000"/>
                </a:solidFill>
                <a:latin typeface="Times New Roman"/>
                <a:ea typeface="Times New Roman"/>
                <a:cs typeface="Times New Roman"/>
                <a:sym typeface="Times New Roman"/>
              </a:rPr>
              <a:t>là </a:t>
            </a:r>
            <a:r>
              <a:rPr lang="en-US" sz="2400" b="0" i="0" u="none" strike="noStrike" cap="none">
                <a:solidFill>
                  <a:srgbClr val="3300FF"/>
                </a:solidFill>
                <a:latin typeface="Trebuchet MS"/>
                <a:ea typeface="Trebuchet MS"/>
                <a:cs typeface="Trebuchet MS"/>
                <a:sym typeface="Trebuchet MS"/>
              </a:rPr>
              <a:t>"said"</a:t>
            </a:r>
            <a:r>
              <a:rPr lang="en-US" sz="2400" b="0" i="0" u="none" strike="noStrike" cap="none">
                <a:solidFill>
                  <a:srgbClr val="000000"/>
                </a:solidFill>
                <a:latin typeface="Times New Roman"/>
                <a:ea typeface="Times New Roman"/>
                <a:cs typeface="Times New Roman"/>
                <a:sym typeface="Times New Roman"/>
              </a:rPr>
              <a:t>, và </a:t>
            </a:r>
            <a:r>
              <a:rPr lang="en-US" sz="2400" b="0" i="0" u="none" strike="noStrike" cap="none">
                <a:solidFill>
                  <a:srgbClr val="3300FF"/>
                </a:solidFill>
                <a:latin typeface="Trebuchet MS"/>
                <a:ea typeface="Trebuchet MS"/>
                <a:cs typeface="Trebuchet MS"/>
                <a:sym typeface="Trebuchet MS"/>
              </a:rPr>
              <a:t>substring(8, 12) </a:t>
            </a:r>
            <a:r>
              <a:rPr lang="en-US" sz="2400" b="0" i="0" u="none" strike="noStrike" cap="none">
                <a:solidFill>
                  <a:srgbClr val="000000"/>
                </a:solidFill>
                <a:latin typeface="Times New Roman"/>
                <a:ea typeface="Times New Roman"/>
                <a:cs typeface="Times New Roman"/>
                <a:sym typeface="Times New Roman"/>
              </a:rPr>
              <a:t>là </a:t>
            </a:r>
            <a:r>
              <a:rPr lang="en-US" sz="2400" b="0" i="0" u="none" strike="noStrike" cap="none">
                <a:solidFill>
                  <a:srgbClr val="3300FF"/>
                </a:solidFill>
                <a:latin typeface="Trebuchet MS"/>
                <a:ea typeface="Trebuchet MS"/>
                <a:cs typeface="Trebuchet MS"/>
                <a:sym typeface="Trebuchet MS"/>
              </a:rPr>
              <a:t>", \"H"</a:t>
            </a:r>
            <a:r>
              <a:rPr lang="en-US" sz="2400" b="0" i="0" u="none" strike="noStrike" cap="none">
                <a:solidFill>
                  <a:srgbClr val="000000"/>
                </a:solidFill>
                <a:latin typeface="Times New Roman"/>
                <a:ea typeface="Times New Roman"/>
                <a:cs typeface="Times New Roman"/>
                <a:sym typeface="Times New Roman"/>
              </a:rPr>
              <a:t> </a:t>
            </a:r>
            <a:endParaRPr/>
          </a:p>
        </p:txBody>
      </p:sp>
      <p:grpSp>
        <p:nvGrpSpPr>
          <p:cNvPr id="455" name="Google Shape;455;p20"/>
          <p:cNvGrpSpPr/>
          <p:nvPr/>
        </p:nvGrpSpPr>
        <p:grpSpPr>
          <a:xfrm>
            <a:off x="1828800" y="2528887"/>
            <a:ext cx="5867400" cy="900113"/>
            <a:chOff x="960" y="1440"/>
            <a:chExt cx="3696" cy="567"/>
          </a:xfrm>
        </p:grpSpPr>
        <p:grpSp>
          <p:nvGrpSpPr>
            <p:cNvPr id="456" name="Google Shape;456;p20"/>
            <p:cNvGrpSpPr/>
            <p:nvPr/>
          </p:nvGrpSpPr>
          <p:grpSpPr>
            <a:xfrm>
              <a:off x="960" y="1440"/>
              <a:ext cx="3696" cy="567"/>
              <a:chOff x="960" y="1440"/>
              <a:chExt cx="3696" cy="567"/>
            </a:xfrm>
          </p:grpSpPr>
          <p:sp>
            <p:nvSpPr>
              <p:cNvPr id="457" name="Google Shape;457;p20"/>
              <p:cNvSpPr txBox="1"/>
              <p:nvPr/>
            </p:nvSpPr>
            <p:spPr>
              <a:xfrm>
                <a:off x="960" y="1440"/>
                <a:ext cx="3696" cy="40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600"/>
                  <a:buFont typeface="Courier New"/>
                  <a:buNone/>
                </a:pPr>
                <a:r>
                  <a:rPr lang="en-US" sz="3600" b="1" i="0" u="none" strike="noStrike" cap="none">
                    <a:solidFill>
                      <a:srgbClr val="000000"/>
                    </a:solidFill>
                    <a:latin typeface="Courier New"/>
                    <a:ea typeface="Courier New"/>
                    <a:cs typeface="Courier New"/>
                    <a:sym typeface="Courier New"/>
                  </a:rPr>
                  <a:t>"She said, \"Hi\""</a:t>
                </a:r>
                <a:endParaRPr/>
              </a:p>
            </p:txBody>
          </p:sp>
          <p:sp>
            <p:nvSpPr>
              <p:cNvPr id="458" name="Google Shape;458;p20"/>
              <p:cNvSpPr txBox="1"/>
              <p:nvPr/>
            </p:nvSpPr>
            <p:spPr>
              <a:xfrm>
                <a:off x="1083" y="1776"/>
                <a:ext cx="3264" cy="2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Trebuchet MS"/>
                  <a:buNone/>
                </a:pPr>
                <a:r>
                  <a:rPr lang="en-US" sz="1800" b="0" i="0" u="none" strike="noStrike" cap="none">
                    <a:solidFill>
                      <a:srgbClr val="000000"/>
                    </a:solidFill>
                    <a:latin typeface="Trebuchet MS"/>
                    <a:ea typeface="Trebuchet MS"/>
                    <a:cs typeface="Trebuchet MS"/>
                    <a:sym typeface="Trebuchet MS"/>
                  </a:rPr>
                  <a:t> </a:t>
                </a:r>
                <a:r>
                  <a:rPr lang="en-US" sz="1800" b="0" i="0" u="none" strike="noStrike" cap="none">
                    <a:solidFill>
                      <a:srgbClr val="3300FF"/>
                    </a:solidFill>
                    <a:latin typeface="Trebuchet MS"/>
                    <a:ea typeface="Trebuchet MS"/>
                    <a:cs typeface="Trebuchet MS"/>
                    <a:sym typeface="Trebuchet MS"/>
                  </a:rPr>
                  <a:t> 0   1  2  3  4   5  6  7   8  9   10   11 12  13</a:t>
                </a:r>
                <a:endParaRPr/>
              </a:p>
            </p:txBody>
          </p:sp>
        </p:grpSp>
        <p:sp>
          <p:nvSpPr>
            <p:cNvPr id="459" name="Google Shape;459;p20"/>
            <p:cNvSpPr/>
            <p:nvPr/>
          </p:nvSpPr>
          <p:spPr>
            <a:xfrm rot="-5400000">
              <a:off x="3044" y="1653"/>
              <a:ext cx="55" cy="288"/>
            </a:xfrm>
            <a:prstGeom prst="leftBrace">
              <a:avLst>
                <a:gd name="adj1" fmla="val 43636"/>
                <a:gd name="adj2" fmla="val 50000"/>
              </a:avLst>
            </a:prstGeom>
            <a:noFill/>
            <a:ln w="19050" cap="flat" cmpd="sng">
              <a:solidFill>
                <a:srgbClr val="33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0"/>
            <p:cNvSpPr txBox="1"/>
            <p:nvPr/>
          </p:nvSpPr>
          <p:spPr>
            <a:xfrm>
              <a:off x="2916" y="1767"/>
              <a:ext cx="274" cy="19"/>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Times"/>
                <a:buNone/>
              </a:pPr>
              <a:endParaRPr sz="2400" b="1" i="0" u="none" strike="noStrike" cap="none">
                <a:solidFill>
                  <a:srgbClr val="000000"/>
                </a:solidFill>
                <a:latin typeface="Times"/>
                <a:ea typeface="Times"/>
                <a:cs typeface="Times"/>
                <a:sym typeface="Times"/>
              </a:endParaRPr>
            </a:p>
          </p:txBody>
        </p:sp>
        <p:sp>
          <p:nvSpPr>
            <p:cNvPr id="461" name="Google Shape;461;p20"/>
            <p:cNvSpPr/>
            <p:nvPr/>
          </p:nvSpPr>
          <p:spPr>
            <a:xfrm rot="-5400000">
              <a:off x="3764" y="1653"/>
              <a:ext cx="55" cy="288"/>
            </a:xfrm>
            <a:prstGeom prst="leftBrace">
              <a:avLst>
                <a:gd name="adj1" fmla="val 43636"/>
                <a:gd name="adj2" fmla="val 50000"/>
              </a:avLst>
            </a:prstGeom>
            <a:noFill/>
            <a:ln w="19050" cap="flat" cmpd="sng">
              <a:solidFill>
                <a:srgbClr val="33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0"/>
            <p:cNvSpPr txBox="1"/>
            <p:nvPr/>
          </p:nvSpPr>
          <p:spPr>
            <a:xfrm>
              <a:off x="3641" y="1767"/>
              <a:ext cx="274" cy="19"/>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2400"/>
                <a:buFont typeface="Times"/>
                <a:buNone/>
              </a:pPr>
              <a:endParaRPr sz="2400" b="1" i="0" u="none" strike="noStrike" cap="none">
                <a:solidFill>
                  <a:srgbClr val="000000"/>
                </a:solidFill>
                <a:latin typeface="Times"/>
                <a:ea typeface="Times"/>
                <a:cs typeface="Times"/>
                <a:sym typeface="Times"/>
              </a:endParaRPr>
            </a:p>
          </p:txBody>
        </p:sp>
      </p:grpSp>
      <p:grpSp>
        <p:nvGrpSpPr>
          <p:cNvPr id="463" name="Google Shape;463;p20"/>
          <p:cNvGrpSpPr/>
          <p:nvPr/>
        </p:nvGrpSpPr>
        <p:grpSpPr>
          <a:xfrm>
            <a:off x="1905000" y="4191000"/>
            <a:ext cx="5867400" cy="771525"/>
            <a:chOff x="960" y="2490"/>
            <a:chExt cx="3696" cy="486"/>
          </a:xfrm>
        </p:grpSpPr>
        <p:sp>
          <p:nvSpPr>
            <p:cNvPr id="464" name="Google Shape;464;p20"/>
            <p:cNvSpPr txBox="1"/>
            <p:nvPr/>
          </p:nvSpPr>
          <p:spPr>
            <a:xfrm>
              <a:off x="960" y="2490"/>
              <a:ext cx="3696" cy="40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000000"/>
                  </a:solidFill>
                  <a:latin typeface="Courier New"/>
                  <a:ea typeface="Courier New"/>
                  <a:cs typeface="Courier New"/>
                  <a:sym typeface="Courier New"/>
                </a:rPr>
                <a:t>"She said, \"Hi\""</a:t>
              </a:r>
              <a:endParaRPr/>
            </a:p>
          </p:txBody>
        </p:sp>
        <p:sp>
          <p:nvSpPr>
            <p:cNvPr id="465" name="Google Shape;465;p20"/>
            <p:cNvSpPr txBox="1"/>
            <p:nvPr/>
          </p:nvSpPr>
          <p:spPr>
            <a:xfrm>
              <a:off x="1056" y="2745"/>
              <a:ext cx="3264" cy="2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rgbClr val="3300FF"/>
                  </a:solidFill>
                  <a:latin typeface="Trebuchet MS"/>
                  <a:ea typeface="Trebuchet MS"/>
                  <a:cs typeface="Trebuchet MS"/>
                  <a:sym typeface="Trebuchet MS"/>
                </a:rPr>
                <a:t>0   1  2  3  4   5  6  7   8  9  10   11  12 13   14</a:t>
              </a:r>
              <a:endParaRPr/>
            </a:p>
          </p:txBody>
        </p:sp>
      </p:grpSp>
      <p:sp>
        <p:nvSpPr>
          <p:cNvPr id="466" name="Google Shape;466;p20"/>
          <p:cNvSpPr/>
          <p:nvPr/>
        </p:nvSpPr>
        <p:spPr>
          <a:xfrm>
            <a:off x="1654656" y="5410200"/>
            <a:ext cx="8650288" cy="838200"/>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440"/>
              <a:buFont typeface="Noto Sans Symbols"/>
              <a:buChar char="■"/>
            </a:pPr>
            <a:r>
              <a:rPr lang="en-US" sz="2400">
                <a:solidFill>
                  <a:srgbClr val="000000"/>
                </a:solidFill>
                <a:latin typeface="Times New Roman"/>
                <a:ea typeface="Times New Roman"/>
                <a:cs typeface="Times New Roman"/>
                <a:sym typeface="Times New Roman"/>
              </a:rPr>
              <a:t>Nếu</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indexOf(',')</a:t>
            </a:r>
            <a:r>
              <a:rPr lang="en-US" sz="2400" b="0" i="0" u="none" strike="noStrike" cap="none">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là</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8</a:t>
            </a:r>
            <a:r>
              <a:rPr lang="en-US" sz="2400" b="0" i="0" u="none" strike="noStrike" cap="none">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thì</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substring(0, indexOf(','))</a:t>
            </a:r>
            <a:r>
              <a:rPr lang="en-US" sz="2400" b="0" i="0" u="none" strike="noStrike" cap="none">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là</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"She said“</a:t>
            </a:r>
            <a:r>
              <a:rPr lang="en-US" sz="2400">
                <a:solidFill>
                  <a:srgbClr val="000000"/>
                </a:solidFill>
                <a:latin typeface="Times New Roman"/>
                <a:ea typeface="Times New Roman"/>
                <a:cs typeface="Times New Roman"/>
                <a:sym typeface="Times New Roman"/>
              </a:rPr>
              <a:t> </a:t>
            </a:r>
            <a:r>
              <a:rPr lang="en-US" sz="2400" b="0" i="0" u="none" strike="noStrike" cap="none">
                <a:solidFill>
                  <a:srgbClr val="000000"/>
                </a:solidFill>
                <a:latin typeface="Times New Roman"/>
                <a:ea typeface="Times New Roman"/>
                <a:cs typeface="Times New Roman"/>
                <a:sym typeface="Times New Roman"/>
              </a:rPr>
              <a:t>và </a:t>
            </a:r>
            <a:r>
              <a:rPr lang="en-US" sz="2400" b="0" i="0" u="none" strike="noStrike" cap="none">
                <a:solidFill>
                  <a:srgbClr val="3300FF"/>
                </a:solidFill>
                <a:latin typeface="Trebuchet MS"/>
                <a:ea typeface="Trebuchet MS"/>
                <a:cs typeface="Trebuchet MS"/>
                <a:sym typeface="Trebuchet MS"/>
              </a:rPr>
              <a:t>substring(indexOf(',') + 1)</a:t>
            </a:r>
            <a:r>
              <a:rPr lang="en-US" sz="2400" b="0" i="0" u="none" strike="noStrike" cap="none">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là</a:t>
            </a: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 \"Hi\""</a:t>
            </a: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43"/>
                                        </p:tgtEl>
                                        <p:attrNameLst>
                                          <p:attrName>style.visibility</p:attrName>
                                        </p:attrNameLst>
                                      </p:cBhvr>
                                      <p:to>
                                        <p:strVal val="visible"/>
                                      </p:to>
                                    </p:set>
                                    <p:anim calcmode="lin" valueType="num">
                                      <p:cBhvr additive="base">
                                        <p:cTn id="7" dur="500"/>
                                        <p:tgtEl>
                                          <p:spTgt spid="44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40"/>
                                        </p:tgtEl>
                                        <p:attrNameLst>
                                          <p:attrName>style.visibility</p:attrName>
                                        </p:attrNameLst>
                                      </p:cBhvr>
                                      <p:to>
                                        <p:strVal val="visible"/>
                                      </p:to>
                                    </p:set>
                                    <p:anim calcmode="lin" valueType="num">
                                      <p:cBhvr additive="base">
                                        <p:cTn id="10" dur="500"/>
                                        <p:tgtEl>
                                          <p:spTgt spid="440"/>
                                        </p:tgtEl>
                                        <p:attrNameLst>
                                          <p:attrName>ppt_x</p:attrName>
                                        </p:attrNameLst>
                                      </p:cBhvr>
                                      <p:tavLst>
                                        <p:tav tm="0">
                                          <p:val>
                                            <p:strVal val="#ppt_x+1"/>
                                          </p:val>
                                        </p:tav>
                                        <p:tav tm="100000">
                                          <p:val>
                                            <p:strVal val="#ppt_x"/>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52">
                                            <p:txEl>
                                              <p:pRg st="0" end="0"/>
                                            </p:txEl>
                                          </p:spTgt>
                                        </p:tgtEl>
                                        <p:attrNameLst>
                                          <p:attrName>style.visibility</p:attrName>
                                        </p:attrNameLst>
                                      </p:cBhvr>
                                      <p:to>
                                        <p:strVal val="visible"/>
                                      </p:to>
                                    </p:set>
                                    <p:animEffect transition="in" filter="fade">
                                      <p:cBhvr>
                                        <p:cTn id="15" dur="500"/>
                                        <p:tgtEl>
                                          <p:spTgt spid="452">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455"/>
                                        </p:tgtEl>
                                        <p:attrNameLst>
                                          <p:attrName>style.visibility</p:attrName>
                                        </p:attrNameLst>
                                      </p:cBhvr>
                                      <p:to>
                                        <p:strVal val="visible"/>
                                      </p:to>
                                    </p:set>
                                    <p:animEffect transition="in" filter="fade">
                                      <p:cBhvr>
                                        <p:cTn id="20" dur="500"/>
                                        <p:tgtEl>
                                          <p:spTgt spid="45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53">
                                            <p:txEl>
                                              <p:pRg st="0" end="0"/>
                                            </p:txEl>
                                          </p:spTgt>
                                        </p:tgtEl>
                                        <p:attrNameLst>
                                          <p:attrName>style.visibility</p:attrName>
                                        </p:attrNameLst>
                                      </p:cBhvr>
                                      <p:to>
                                        <p:strVal val="visible"/>
                                      </p:to>
                                    </p:set>
                                    <p:animEffect transition="in" filter="fade">
                                      <p:cBhvr>
                                        <p:cTn id="25" dur="500"/>
                                        <p:tgtEl>
                                          <p:spTgt spid="453">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463"/>
                                        </p:tgtEl>
                                        <p:attrNameLst>
                                          <p:attrName>style.visibility</p:attrName>
                                        </p:attrNameLst>
                                      </p:cBhvr>
                                      <p:to>
                                        <p:strVal val="visible"/>
                                      </p:to>
                                    </p:set>
                                    <p:animEffect transition="in" filter="fade">
                                      <p:cBhvr>
                                        <p:cTn id="30" dur="500"/>
                                        <p:tgtEl>
                                          <p:spTgt spid="463"/>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54"/>
                                        </p:tgtEl>
                                        <p:attrNameLst>
                                          <p:attrName>style.visibility</p:attrName>
                                        </p:attrNameLst>
                                      </p:cBhvr>
                                      <p:to>
                                        <p:strVal val="visible"/>
                                      </p:to>
                                    </p:set>
                                    <p:animEffect transition="in" filter="fade">
                                      <p:cBhvr>
                                        <p:cTn id="35" dur="500"/>
                                        <p:tgtEl>
                                          <p:spTgt spid="454"/>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466"/>
                                        </p:tgtEl>
                                        <p:attrNameLst>
                                          <p:attrName>style.visibility</p:attrName>
                                        </p:attrNameLst>
                                      </p:cBhvr>
                                      <p:to>
                                        <p:strVal val="visible"/>
                                      </p:to>
                                    </p:set>
                                    <p:animEffect transition="in" filter="fade">
                                      <p:cBhvr>
                                        <p:cTn id="40" dur="500"/>
                                        <p:tgtEl>
                                          <p:spTgt spid="4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pic>
        <p:nvPicPr>
          <p:cNvPr id="471" name="Google Shape;471;p21"/>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72" name="Google Shape;472;p21"/>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73" name="Google Shape;473;p21"/>
          <p:cNvGrpSpPr/>
          <p:nvPr/>
        </p:nvGrpSpPr>
        <p:grpSpPr>
          <a:xfrm>
            <a:off x="609600" y="996676"/>
            <a:ext cx="10515600" cy="674550"/>
            <a:chOff x="3129129" y="1121776"/>
            <a:chExt cx="6189792" cy="1171624"/>
          </a:xfrm>
        </p:grpSpPr>
        <p:sp>
          <p:nvSpPr>
            <p:cNvPr id="474" name="Google Shape;474;p21"/>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75" name="Google Shape;475;p21"/>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476" name="Google Shape;476;p21"/>
          <p:cNvGrpSpPr/>
          <p:nvPr/>
        </p:nvGrpSpPr>
        <p:grpSpPr>
          <a:xfrm>
            <a:off x="452567" y="834363"/>
            <a:ext cx="1671090" cy="1300418"/>
            <a:chOff x="2811978" y="797258"/>
            <a:chExt cx="2097411" cy="2097411"/>
          </a:xfrm>
        </p:grpSpPr>
        <p:grpSp>
          <p:nvGrpSpPr>
            <p:cNvPr id="477" name="Google Shape;477;p21"/>
            <p:cNvGrpSpPr/>
            <p:nvPr/>
          </p:nvGrpSpPr>
          <p:grpSpPr>
            <a:xfrm>
              <a:off x="2811978" y="797258"/>
              <a:ext cx="2097411" cy="2097411"/>
              <a:chOff x="2900828" y="1018444"/>
              <a:chExt cx="1995613" cy="1995616"/>
            </a:xfrm>
          </p:grpSpPr>
          <p:grpSp>
            <p:nvGrpSpPr>
              <p:cNvPr id="478" name="Google Shape;478;p21"/>
              <p:cNvGrpSpPr/>
              <p:nvPr/>
            </p:nvGrpSpPr>
            <p:grpSpPr>
              <a:xfrm>
                <a:off x="2900828" y="1018444"/>
                <a:ext cx="1995613" cy="1995616"/>
                <a:chOff x="6447001" y="2430280"/>
                <a:chExt cx="3585705" cy="3585705"/>
              </a:xfrm>
            </p:grpSpPr>
            <p:sp>
              <p:nvSpPr>
                <p:cNvPr id="479" name="Google Shape;479;p21"/>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80" name="Google Shape;480;p21"/>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81" name="Google Shape;481;p21"/>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82" name="Google Shape;482;p21"/>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483" name="Google Shape;483;p21"/>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484" name="Google Shape;484;p21"/>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485" name="Google Shape;485;p21"/>
          <p:cNvSpPr txBox="1"/>
          <p:nvPr/>
        </p:nvSpPr>
        <p:spPr>
          <a:xfrm>
            <a:off x="2298742" y="1655691"/>
            <a:ext cx="8229600" cy="4760913"/>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toUpperCase()</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Biến đổi tất cả ký tự trong String này thành kiểu chữ hoa bởi sử dụng các qui tắc của locale mặc định</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toLowerCase()</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Biến đổi tất cả ký tự trong String này thành kiểu chữ thường bởi sử dụng các qui tắc của locale mặc định</a:t>
            </a:r>
            <a:br>
              <a:rPr lang="en-US" sz="2400" b="0" i="0" u="none" strike="noStrike" cap="none">
                <a:solidFill>
                  <a:srgbClr val="000000"/>
                </a:solidFill>
                <a:latin typeface="Times New Roman"/>
                <a:ea typeface="Times New Roman"/>
                <a:cs typeface="Times New Roman"/>
                <a:sym typeface="Times New Roman"/>
              </a:rPr>
            </a:br>
            <a:endParaRPr sz="24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trim()</a:t>
            </a:r>
            <a:endParaRPr sz="2800" b="0" i="0" u="none" strike="noStrike" cap="none">
              <a:solidFill>
                <a:srgbClr val="000000"/>
              </a:solidFill>
              <a:latin typeface="Times New Roman"/>
              <a:ea typeface="Times New Roman"/>
              <a:cs typeface="Times New Roman"/>
              <a:sym typeface="Times New Roman"/>
            </a:endParaRPr>
          </a:p>
          <a:p>
            <a:pPr marL="742950" marR="0" lvl="1" indent="-285750" algn="l" rtl="0">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Trả về một bản sao của chuỗi, với các khoảng trắng ban đầu và kết thúc bị bỏ qua</a:t>
            </a: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76"/>
                                        </p:tgtEl>
                                        <p:attrNameLst>
                                          <p:attrName>style.visibility</p:attrName>
                                        </p:attrNameLst>
                                      </p:cBhvr>
                                      <p:to>
                                        <p:strVal val="visible"/>
                                      </p:to>
                                    </p:set>
                                    <p:anim calcmode="lin" valueType="num">
                                      <p:cBhvr additive="base">
                                        <p:cTn id="7" dur="500"/>
                                        <p:tgtEl>
                                          <p:spTgt spid="476"/>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73"/>
                                        </p:tgtEl>
                                        <p:attrNameLst>
                                          <p:attrName>style.visibility</p:attrName>
                                        </p:attrNameLst>
                                      </p:cBhvr>
                                      <p:to>
                                        <p:strVal val="visible"/>
                                      </p:to>
                                    </p:set>
                                    <p:anim calcmode="lin" valueType="num">
                                      <p:cBhvr additive="base">
                                        <p:cTn id="10" dur="500"/>
                                        <p:tgtEl>
                                          <p:spTgt spid="47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9"/>
        <p:cNvGrpSpPr/>
        <p:nvPr/>
      </p:nvGrpSpPr>
      <p:grpSpPr>
        <a:xfrm>
          <a:off x="0" y="0"/>
          <a:ext cx="0" cy="0"/>
          <a:chOff x="0" y="0"/>
          <a:chExt cx="0" cy="0"/>
        </a:xfrm>
      </p:grpSpPr>
      <p:pic>
        <p:nvPicPr>
          <p:cNvPr id="490" name="Google Shape;490;p22"/>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491" name="Google Shape;491;p22"/>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492" name="Google Shape;492;p22"/>
          <p:cNvGrpSpPr/>
          <p:nvPr/>
        </p:nvGrpSpPr>
        <p:grpSpPr>
          <a:xfrm>
            <a:off x="609600" y="996676"/>
            <a:ext cx="10515600" cy="674550"/>
            <a:chOff x="3129129" y="1121776"/>
            <a:chExt cx="6189792" cy="1171624"/>
          </a:xfrm>
        </p:grpSpPr>
        <p:sp>
          <p:nvSpPr>
            <p:cNvPr id="493" name="Google Shape;493;p22"/>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494" name="Google Shape;494;p22"/>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a:t>
              </a:r>
              <a:endParaRPr sz="2400" b="1">
                <a:solidFill>
                  <a:schemeClr val="lt1"/>
                </a:solidFill>
                <a:latin typeface="Times New Roman"/>
                <a:ea typeface="Times New Roman"/>
                <a:cs typeface="Times New Roman"/>
                <a:sym typeface="Times New Roman"/>
              </a:endParaRPr>
            </a:p>
          </p:txBody>
        </p:sp>
      </p:grpSp>
      <p:grpSp>
        <p:nvGrpSpPr>
          <p:cNvPr id="495" name="Google Shape;495;p22"/>
          <p:cNvGrpSpPr/>
          <p:nvPr/>
        </p:nvGrpSpPr>
        <p:grpSpPr>
          <a:xfrm>
            <a:off x="452567" y="834363"/>
            <a:ext cx="1671090" cy="1300418"/>
            <a:chOff x="2811978" y="797258"/>
            <a:chExt cx="2097411" cy="2097411"/>
          </a:xfrm>
        </p:grpSpPr>
        <p:grpSp>
          <p:nvGrpSpPr>
            <p:cNvPr id="496" name="Google Shape;496;p22"/>
            <p:cNvGrpSpPr/>
            <p:nvPr/>
          </p:nvGrpSpPr>
          <p:grpSpPr>
            <a:xfrm>
              <a:off x="2811978" y="797258"/>
              <a:ext cx="2097411" cy="2097411"/>
              <a:chOff x="2900828" y="1018444"/>
              <a:chExt cx="1995613" cy="1995616"/>
            </a:xfrm>
          </p:grpSpPr>
          <p:grpSp>
            <p:nvGrpSpPr>
              <p:cNvPr id="497" name="Google Shape;497;p22"/>
              <p:cNvGrpSpPr/>
              <p:nvPr/>
            </p:nvGrpSpPr>
            <p:grpSpPr>
              <a:xfrm>
                <a:off x="2900828" y="1018444"/>
                <a:ext cx="1995613" cy="1995616"/>
                <a:chOff x="6447001" y="2430280"/>
                <a:chExt cx="3585705" cy="3585705"/>
              </a:xfrm>
            </p:grpSpPr>
            <p:sp>
              <p:nvSpPr>
                <p:cNvPr id="498" name="Google Shape;498;p22"/>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499" name="Google Shape;499;p22"/>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00" name="Google Shape;500;p22"/>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01" name="Google Shape;501;p22"/>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02" name="Google Shape;502;p22"/>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503" name="Google Shape;503;p22"/>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504" name="Google Shape;504;p22"/>
          <p:cNvSpPr txBox="1"/>
          <p:nvPr/>
        </p:nvSpPr>
        <p:spPr>
          <a:xfrm>
            <a:off x="1601421" y="1833914"/>
            <a:ext cx="8305800" cy="4760913"/>
          </a:xfrm>
          <a:prstGeom prst="rect">
            <a:avLst/>
          </a:prstGeom>
          <a:noFill/>
          <a:ln>
            <a:noFill/>
          </a:ln>
        </p:spPr>
        <p:txBody>
          <a:bodyPr spcFirstLastPara="1" wrap="square" lIns="91425" tIns="45700" rIns="91425" bIns="45700" anchor="t" anchorCtr="0">
            <a:noAutofit/>
          </a:bodyPr>
          <a:lstStyle/>
          <a:p>
            <a:pPr marL="342900" marR="0" lvl="0" indent="-342900" algn="l" rtl="0">
              <a:lnSpc>
                <a:spcPct val="90000"/>
              </a:lnSpc>
              <a:spcBef>
                <a:spcPts val="0"/>
              </a:spcBef>
              <a:spcAft>
                <a:spcPts val="0"/>
              </a:spcAft>
              <a:buClr>
                <a:srgbClr val="0073D9"/>
              </a:buClr>
              <a:buSzPts val="1680"/>
              <a:buFont typeface="Noto Sans Symbols"/>
              <a:buChar char="■"/>
            </a:pPr>
            <a:r>
              <a:rPr lang="en-US" sz="2800" b="0" i="0" u="none" strike="noStrike" cap="none">
                <a:solidFill>
                  <a:srgbClr val="3300FF"/>
                </a:solidFill>
                <a:latin typeface="Trebuchet MS"/>
                <a:ea typeface="Trebuchet MS"/>
                <a:cs typeface="Trebuchet MS"/>
                <a:sym typeface="Trebuchet MS"/>
              </a:rPr>
              <a:t>String[] split(String regex)</a:t>
            </a:r>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Tách chuỗi String thành 1 mảng các chuỗi String</a:t>
            </a:r>
            <a:endParaRPr sz="24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Tham số là </a:t>
            </a:r>
            <a:r>
              <a:rPr lang="en-US" sz="2400" b="0" i="0" u="none" strike="noStrike" cap="none">
                <a:solidFill>
                  <a:srgbClr val="FF0000"/>
                </a:solidFill>
                <a:latin typeface="Times New Roman"/>
                <a:ea typeface="Times New Roman"/>
                <a:cs typeface="Times New Roman"/>
                <a:sym typeface="Times New Roman"/>
              </a:rPr>
              <a:t>regular expression</a:t>
            </a:r>
            <a:r>
              <a:rPr lang="en-US" sz="2400" b="0" i="0" u="none" strike="noStrike" cap="none">
                <a:solidFill>
                  <a:srgbClr val="000000"/>
                </a:solidFill>
                <a:latin typeface="Times New Roman"/>
                <a:ea typeface="Times New Roman"/>
                <a:cs typeface="Times New Roman"/>
                <a:sym typeface="Times New Roman"/>
              </a:rPr>
              <a:t> định nghĩa cú pháp để phân tách chuôi</a:t>
            </a:r>
            <a:endParaRPr sz="24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Ví dụ,</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3300FF"/>
                </a:solidFill>
                <a:latin typeface="Trebuchet MS"/>
                <a:ea typeface="Trebuchet MS"/>
                <a:cs typeface="Trebuchet MS"/>
                <a:sym typeface="Trebuchet MS"/>
              </a:rPr>
              <a:t>    String s = "one, two, three";</a:t>
            </a:r>
            <a:br>
              <a:rPr lang="en-US" sz="2400" b="0" i="0" u="none" strike="noStrike" cap="none">
                <a:solidFill>
                  <a:srgbClr val="3300FF"/>
                </a:solidFill>
                <a:latin typeface="Trebuchet MS"/>
                <a:ea typeface="Trebuchet MS"/>
                <a:cs typeface="Trebuchet MS"/>
                <a:sym typeface="Trebuchet MS"/>
              </a:rPr>
            </a:br>
            <a:r>
              <a:rPr lang="en-US" sz="2400" b="0" i="0" u="none" strike="noStrike" cap="none">
                <a:solidFill>
                  <a:srgbClr val="3300FF"/>
                </a:solidFill>
                <a:latin typeface="Trebuchet MS"/>
                <a:ea typeface="Trebuchet MS"/>
                <a:cs typeface="Trebuchet MS"/>
                <a:sym typeface="Trebuchet MS"/>
              </a:rPr>
              <a:t>    String[] ss = s.split(", ");</a:t>
            </a:r>
            <a:endParaRPr/>
          </a:p>
          <a:p>
            <a:pPr marL="1143000" marR="0" lvl="2" indent="-228600" algn="l" rtl="0">
              <a:lnSpc>
                <a:spcPct val="90000"/>
              </a:lnSpc>
              <a:spcBef>
                <a:spcPts val="400"/>
              </a:spcBef>
              <a:spcAft>
                <a:spcPts val="0"/>
              </a:spcAft>
              <a:buClr>
                <a:srgbClr val="0073D9"/>
              </a:buClr>
              <a:buSzPts val="1000"/>
              <a:buFont typeface="Noto Sans Symbols"/>
              <a:buChar char="■"/>
            </a:pPr>
            <a:r>
              <a:rPr lang="en-US" sz="2000" b="0" i="0" u="none" strike="noStrike" cap="none">
                <a:solidFill>
                  <a:srgbClr val="000000"/>
                </a:solidFill>
                <a:latin typeface="Times New Roman"/>
                <a:ea typeface="Times New Roman"/>
                <a:cs typeface="Times New Roman"/>
                <a:sym typeface="Times New Roman"/>
              </a:rPr>
              <a:t>Kết là sau khi tách </a:t>
            </a:r>
            <a:r>
              <a:rPr lang="en-US" sz="2000" b="0" i="0" u="none" strike="noStrike" cap="none">
                <a:solidFill>
                  <a:srgbClr val="3300FF"/>
                </a:solidFill>
                <a:latin typeface="Trebuchet MS"/>
                <a:ea typeface="Trebuchet MS"/>
                <a:cs typeface="Trebuchet MS"/>
                <a:sym typeface="Trebuchet MS"/>
              </a:rPr>
              <a:t>{"one", "two", "three"}</a:t>
            </a:r>
            <a:r>
              <a:rPr lang="en-US" sz="2000" b="0" i="0" u="none" strike="noStrike" cap="none">
                <a:solidFill>
                  <a:srgbClr val="000000"/>
                </a:solidFill>
                <a:latin typeface="Times New Roman"/>
                <a:ea typeface="Times New Roman"/>
                <a:cs typeface="Times New Roman"/>
                <a:sym typeface="Times New Roman"/>
              </a:rPr>
              <a:t> biến </a:t>
            </a:r>
            <a:r>
              <a:rPr lang="en-US" sz="2000" b="0" i="0" u="none" strike="noStrike" cap="none">
                <a:solidFill>
                  <a:srgbClr val="3300FF"/>
                </a:solidFill>
                <a:latin typeface="Trebuchet MS"/>
                <a:ea typeface="Trebuchet MS"/>
                <a:cs typeface="Trebuchet MS"/>
                <a:sym typeface="Trebuchet MS"/>
              </a:rPr>
              <a:t>ss</a:t>
            </a:r>
            <a:endParaRPr sz="2000" b="0" i="0" u="none" strike="noStrike" cap="none">
              <a:solidFill>
                <a:srgbClr val="3300FF"/>
              </a:solidFill>
              <a:latin typeface="Trebuchet MS"/>
              <a:ea typeface="Trebuchet MS"/>
              <a:cs typeface="Trebuchet MS"/>
              <a:sym typeface="Trebuchet MS"/>
            </a:endParaRPr>
          </a:p>
          <a:p>
            <a:pPr marL="742950" marR="0" lvl="1" indent="-285750" algn="l" rtl="0">
              <a:lnSpc>
                <a:spcPct val="90000"/>
              </a:lnSpc>
              <a:spcBef>
                <a:spcPts val="480"/>
              </a:spcBef>
              <a:spcAft>
                <a:spcPts val="0"/>
              </a:spcAft>
              <a:buClr>
                <a:srgbClr val="BF00FF"/>
              </a:buClr>
              <a:buSzPts val="1320"/>
              <a:buFont typeface="Noto Sans Symbols"/>
              <a:buChar char="■"/>
            </a:pPr>
            <a:r>
              <a:rPr lang="en-US" sz="2400" b="1" i="0" u="none" strike="noStrike" cap="none">
                <a:solidFill>
                  <a:srgbClr val="000000"/>
                </a:solidFill>
                <a:latin typeface="Times New Roman"/>
                <a:ea typeface="Times New Roman"/>
                <a:cs typeface="Times New Roman"/>
                <a:sym typeface="Times New Roman"/>
              </a:rPr>
              <a:t>Regular expressions </a:t>
            </a:r>
            <a:r>
              <a:rPr lang="en-US" sz="2400" b="0" i="0" u="none" strike="noStrike" cap="none">
                <a:solidFill>
                  <a:srgbClr val="000000"/>
                </a:solidFill>
                <a:latin typeface="Times New Roman"/>
                <a:ea typeface="Times New Roman"/>
                <a:cs typeface="Times New Roman"/>
                <a:sym typeface="Times New Roman"/>
              </a:rPr>
              <a:t>là các mẫu (pattern) thay vì các chuỗi cụ thể được sử dụng tìm/thay thế (Find/Replace). Là một công cụ cực mạnh cho xử lí chuỗi trong lập trình</a:t>
            </a:r>
            <a:endParaRPr sz="2400" b="0" i="0" u="none" strike="noStrike" cap="none">
              <a:solidFill>
                <a:srgbClr val="3300FF"/>
              </a:solidFill>
              <a:latin typeface="Trebuchet MS"/>
              <a:ea typeface="Trebuchet MS"/>
              <a:cs typeface="Trebuchet MS"/>
              <a:sym typeface="Trebuchet MS"/>
            </a:endParaRPr>
          </a:p>
          <a:p>
            <a:pPr marL="1143000" marR="0" lvl="2" indent="-228600" algn="l" rtl="0">
              <a:lnSpc>
                <a:spcPct val="90000"/>
              </a:lnSpc>
              <a:spcBef>
                <a:spcPts val="400"/>
              </a:spcBef>
              <a:spcAft>
                <a:spcPts val="0"/>
              </a:spcAft>
              <a:buClr>
                <a:srgbClr val="0073D9"/>
              </a:buClr>
              <a:buSzPts val="1000"/>
              <a:buFont typeface="Noto Sans Symbols"/>
              <a:buChar char="■"/>
            </a:pPr>
            <a:r>
              <a:rPr lang="en-US" sz="2000" b="0" i="0" u="none" strike="noStrike" cap="none">
                <a:solidFill>
                  <a:srgbClr val="000000"/>
                </a:solidFill>
                <a:latin typeface="Times New Roman"/>
                <a:ea typeface="Times New Roman"/>
                <a:cs typeface="Times New Roman"/>
                <a:sym typeface="Times New Roman"/>
              </a:rPr>
              <a:t>Tham khảo </a:t>
            </a:r>
            <a:r>
              <a:rPr lang="en-US" sz="2000" b="0" i="0" u="sng" strike="noStrike" cap="none">
                <a:solidFill>
                  <a:schemeClr val="dk1"/>
                </a:solidFill>
                <a:latin typeface="Arial"/>
                <a:ea typeface="Arial"/>
                <a:cs typeface="Arial"/>
                <a:sym typeface="Arial"/>
                <a:hlinkClick r:id="rId5">
                  <a:extLst>
                    <a:ext uri="{A12FA001-AC4F-418D-AE19-62706E023703}">
                      <ahyp:hlinkClr xmlns:ahyp="http://schemas.microsoft.com/office/drawing/2018/hyperlinkcolor" val="tx"/>
                    </a:ext>
                  </a:extLst>
                </a:hlinkClick>
              </a:rPr>
              <a:t>Regex là gì? Tất tần tật kiến thức về Regex | TopDev</a:t>
            </a:r>
            <a:endParaRPr sz="2000" b="0" i="0" u="none" strike="noStrike" cap="none">
              <a:solidFill>
                <a:srgbClr val="000000"/>
              </a:solidFill>
              <a:latin typeface="Times New Roman"/>
              <a:ea typeface="Times New Roman"/>
              <a:cs typeface="Times New Roman"/>
              <a:sym typeface="Times New Roman"/>
            </a:endParaRPr>
          </a:p>
          <a:p>
            <a:pPr marL="742950" marR="0" lvl="1" indent="-201930" algn="l" rtl="0">
              <a:lnSpc>
                <a:spcPct val="90000"/>
              </a:lnSpc>
              <a:spcBef>
                <a:spcPts val="480"/>
              </a:spcBef>
              <a:spcAft>
                <a:spcPts val="0"/>
              </a:spcAft>
              <a:buClr>
                <a:srgbClr val="BF00FF"/>
              </a:buClr>
              <a:buSzPts val="1320"/>
              <a:buFont typeface="Noto Sans Symbols"/>
              <a:buNone/>
            </a:pPr>
            <a:endParaRPr sz="24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495"/>
                                        </p:tgtEl>
                                        <p:attrNameLst>
                                          <p:attrName>style.visibility</p:attrName>
                                        </p:attrNameLst>
                                      </p:cBhvr>
                                      <p:to>
                                        <p:strVal val="visible"/>
                                      </p:to>
                                    </p:set>
                                    <p:anim calcmode="lin" valueType="num">
                                      <p:cBhvr additive="base">
                                        <p:cTn id="7" dur="500"/>
                                        <p:tgtEl>
                                          <p:spTgt spid="495"/>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492"/>
                                        </p:tgtEl>
                                        <p:attrNameLst>
                                          <p:attrName>style.visibility</p:attrName>
                                        </p:attrNameLst>
                                      </p:cBhvr>
                                      <p:to>
                                        <p:strVal val="visible"/>
                                      </p:to>
                                    </p:set>
                                    <p:anim calcmode="lin" valueType="num">
                                      <p:cBhvr additive="base">
                                        <p:cTn id="10" dur="500"/>
                                        <p:tgtEl>
                                          <p:spTgt spid="49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pic>
        <p:nvPicPr>
          <p:cNvPr id="509" name="Google Shape;509;p2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10" name="Google Shape;510;p2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11" name="Google Shape;511;p23"/>
          <p:cNvGrpSpPr/>
          <p:nvPr/>
        </p:nvGrpSpPr>
        <p:grpSpPr>
          <a:xfrm>
            <a:off x="609600" y="996676"/>
            <a:ext cx="10515600" cy="674550"/>
            <a:chOff x="3129129" y="1121776"/>
            <a:chExt cx="6189792" cy="1171624"/>
          </a:xfrm>
        </p:grpSpPr>
        <p:sp>
          <p:nvSpPr>
            <p:cNvPr id="512" name="Google Shape;512;p23"/>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13" name="Google Shape;513;p23"/>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là immutable</a:t>
              </a:r>
              <a:endParaRPr sz="2400" b="1">
                <a:solidFill>
                  <a:schemeClr val="lt1"/>
                </a:solidFill>
                <a:latin typeface="Times New Roman"/>
                <a:ea typeface="Times New Roman"/>
                <a:cs typeface="Times New Roman"/>
                <a:sym typeface="Times New Roman"/>
              </a:endParaRPr>
            </a:p>
          </p:txBody>
        </p:sp>
      </p:grpSp>
      <p:grpSp>
        <p:nvGrpSpPr>
          <p:cNvPr id="514" name="Google Shape;514;p23"/>
          <p:cNvGrpSpPr/>
          <p:nvPr/>
        </p:nvGrpSpPr>
        <p:grpSpPr>
          <a:xfrm>
            <a:off x="452567" y="834363"/>
            <a:ext cx="1671090" cy="1300418"/>
            <a:chOff x="2811978" y="797258"/>
            <a:chExt cx="2097411" cy="2097411"/>
          </a:xfrm>
        </p:grpSpPr>
        <p:grpSp>
          <p:nvGrpSpPr>
            <p:cNvPr id="515" name="Google Shape;515;p23"/>
            <p:cNvGrpSpPr/>
            <p:nvPr/>
          </p:nvGrpSpPr>
          <p:grpSpPr>
            <a:xfrm>
              <a:off x="2811978" y="797258"/>
              <a:ext cx="2097411" cy="2097411"/>
              <a:chOff x="2900828" y="1018444"/>
              <a:chExt cx="1995613" cy="1995616"/>
            </a:xfrm>
          </p:grpSpPr>
          <p:grpSp>
            <p:nvGrpSpPr>
              <p:cNvPr id="516" name="Google Shape;516;p23"/>
              <p:cNvGrpSpPr/>
              <p:nvPr/>
            </p:nvGrpSpPr>
            <p:grpSpPr>
              <a:xfrm>
                <a:off x="2900828" y="1018444"/>
                <a:ext cx="1995613" cy="1995616"/>
                <a:chOff x="6447001" y="2430280"/>
                <a:chExt cx="3585705" cy="3585705"/>
              </a:xfrm>
            </p:grpSpPr>
            <p:sp>
              <p:nvSpPr>
                <p:cNvPr id="517" name="Google Shape;517;p23"/>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18" name="Google Shape;518;p23"/>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19" name="Google Shape;519;p23"/>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20" name="Google Shape;520;p23"/>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21" name="Google Shape;521;p23"/>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522" name="Google Shape;522;p23"/>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523" name="Google Shape;523;p23"/>
          <p:cNvSpPr txBox="1"/>
          <p:nvPr/>
        </p:nvSpPr>
        <p:spPr>
          <a:xfrm>
            <a:off x="1601421" y="1958624"/>
            <a:ext cx="8574088" cy="4760913"/>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a:solidFill>
                  <a:srgbClr val="000000"/>
                </a:solidFill>
                <a:latin typeface="Times New Roman"/>
                <a:ea typeface="Times New Roman"/>
                <a:cs typeface="Times New Roman"/>
                <a:sym typeface="Times New Roman"/>
              </a:rPr>
              <a:t>Một</a:t>
            </a:r>
            <a:r>
              <a:rPr lang="en-US" sz="2800" b="0" i="0" u="none" strike="noStrike" cap="none">
                <a:solidFill>
                  <a:srgbClr val="000000"/>
                </a:solidFill>
                <a:latin typeface="Times New Roman"/>
                <a:ea typeface="Times New Roman"/>
                <a:cs typeface="Times New Roman"/>
                <a:sym typeface="Times New Roman"/>
              </a:rPr>
              <a:t> String, Chỉ tạo mới không thể thay đổi được</a:t>
            </a:r>
            <a:endParaRPr sz="28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0" i="0" u="none" strike="noStrike" cap="none">
                <a:solidFill>
                  <a:srgbClr val="000000"/>
                </a:solidFill>
                <a:latin typeface="Times New Roman"/>
                <a:ea typeface="Times New Roman"/>
                <a:cs typeface="Times New Roman"/>
                <a:sym typeface="Times New Roman"/>
              </a:rPr>
              <a:t>Tạo mới String khác nếu muốn thay đổi nội dung:</a:t>
            </a:r>
            <a:endParaRPr/>
          </a:p>
          <a:p>
            <a:pPr marL="742950" marR="0" lvl="1" indent="-285750" algn="l" rtl="0">
              <a:lnSpc>
                <a:spcPct val="100000"/>
              </a:lnSpc>
              <a:spcBef>
                <a:spcPts val="480"/>
              </a:spcBef>
              <a:spcAft>
                <a:spcPts val="0"/>
              </a:spcAft>
              <a:buClr>
                <a:srgbClr val="FFFF99"/>
              </a:buClr>
              <a:buSzPts val="1320"/>
              <a:buFont typeface="Noto Sans Symbols"/>
              <a:buChar char="●"/>
            </a:pPr>
            <a:r>
              <a:rPr lang="en-US" sz="2400" b="0" i="0" u="none" strike="noStrike" cap="none">
                <a:solidFill>
                  <a:srgbClr val="3300FF"/>
                </a:solidFill>
                <a:latin typeface="Trebuchet MS"/>
                <a:ea typeface="Trebuchet MS"/>
                <a:cs typeface="Trebuchet MS"/>
                <a:sym typeface="Trebuchet MS"/>
              </a:rPr>
              <a:t>myString = myString + anotherCharacter;</a:t>
            </a:r>
            <a:endParaRPr sz="2400" b="0" i="0" u="none" strike="noStrike" cap="none">
              <a:solidFill>
                <a:srgbClr val="FFFF99"/>
              </a:solidFill>
              <a:latin typeface="Trebuchet MS"/>
              <a:ea typeface="Trebuchet MS"/>
              <a:cs typeface="Trebuchet MS"/>
              <a:sym typeface="Trebuchet M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14"/>
                                        </p:tgtEl>
                                        <p:attrNameLst>
                                          <p:attrName>style.visibility</p:attrName>
                                        </p:attrNameLst>
                                      </p:cBhvr>
                                      <p:to>
                                        <p:strVal val="visible"/>
                                      </p:to>
                                    </p:set>
                                    <p:anim calcmode="lin" valueType="num">
                                      <p:cBhvr additive="base">
                                        <p:cTn id="7" dur="500"/>
                                        <p:tgtEl>
                                          <p:spTgt spid="514"/>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11"/>
                                        </p:tgtEl>
                                        <p:attrNameLst>
                                          <p:attrName>style.visibility</p:attrName>
                                        </p:attrNameLst>
                                      </p:cBhvr>
                                      <p:to>
                                        <p:strVal val="visible"/>
                                      </p:to>
                                    </p:set>
                                    <p:anim calcmode="lin" valueType="num">
                                      <p:cBhvr additive="base">
                                        <p:cTn id="10" dur="500"/>
                                        <p:tgtEl>
                                          <p:spTgt spid="511"/>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528" name="Google Shape;528;p2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29" name="Google Shape;529;p2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30" name="Google Shape;530;p24"/>
          <p:cNvGrpSpPr/>
          <p:nvPr/>
        </p:nvGrpSpPr>
        <p:grpSpPr>
          <a:xfrm>
            <a:off x="609600" y="996676"/>
            <a:ext cx="10515600" cy="674550"/>
            <a:chOff x="3129129" y="1121776"/>
            <a:chExt cx="6189792" cy="1171624"/>
          </a:xfrm>
        </p:grpSpPr>
        <p:sp>
          <p:nvSpPr>
            <p:cNvPr id="531" name="Google Shape;531;p24"/>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32" name="Google Shape;532;p24"/>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 equal với ==</a:t>
              </a:r>
              <a:endParaRPr sz="2400" b="1">
                <a:solidFill>
                  <a:schemeClr val="lt1"/>
                </a:solidFill>
                <a:latin typeface="Times New Roman"/>
                <a:ea typeface="Times New Roman"/>
                <a:cs typeface="Times New Roman"/>
                <a:sym typeface="Times New Roman"/>
              </a:endParaRPr>
            </a:p>
          </p:txBody>
        </p:sp>
      </p:grpSp>
      <p:grpSp>
        <p:nvGrpSpPr>
          <p:cNvPr id="533" name="Google Shape;533;p24"/>
          <p:cNvGrpSpPr/>
          <p:nvPr/>
        </p:nvGrpSpPr>
        <p:grpSpPr>
          <a:xfrm>
            <a:off x="452567" y="834363"/>
            <a:ext cx="1671090" cy="1300418"/>
            <a:chOff x="2811978" y="797258"/>
            <a:chExt cx="2097411" cy="2097411"/>
          </a:xfrm>
        </p:grpSpPr>
        <p:grpSp>
          <p:nvGrpSpPr>
            <p:cNvPr id="534" name="Google Shape;534;p24"/>
            <p:cNvGrpSpPr/>
            <p:nvPr/>
          </p:nvGrpSpPr>
          <p:grpSpPr>
            <a:xfrm>
              <a:off x="2811978" y="797258"/>
              <a:ext cx="2097411" cy="2097411"/>
              <a:chOff x="2900828" y="1018444"/>
              <a:chExt cx="1995613" cy="1995616"/>
            </a:xfrm>
          </p:grpSpPr>
          <p:grpSp>
            <p:nvGrpSpPr>
              <p:cNvPr id="535" name="Google Shape;535;p24"/>
              <p:cNvGrpSpPr/>
              <p:nvPr/>
            </p:nvGrpSpPr>
            <p:grpSpPr>
              <a:xfrm>
                <a:off x="2900828" y="1018444"/>
                <a:ext cx="1995613" cy="1995616"/>
                <a:chOff x="6447001" y="2430280"/>
                <a:chExt cx="3585705" cy="3585705"/>
              </a:xfrm>
            </p:grpSpPr>
            <p:sp>
              <p:nvSpPr>
                <p:cNvPr id="536" name="Google Shape;536;p24"/>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37" name="Google Shape;537;p2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38" name="Google Shape;538;p2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39" name="Google Shape;539;p24"/>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40" name="Google Shape;540;p24"/>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541" name="Google Shape;541;p24"/>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542" name="Google Shape;542;p24"/>
          <p:cNvSpPr txBox="1"/>
          <p:nvPr/>
        </p:nvSpPr>
        <p:spPr>
          <a:xfrm>
            <a:off x="2018379" y="1775261"/>
            <a:ext cx="8574088" cy="4760913"/>
          </a:xfrm>
          <a:prstGeom prst="rect">
            <a:avLst/>
          </a:prstGeom>
          <a:noFill/>
          <a:ln>
            <a:noFill/>
          </a:ln>
        </p:spPr>
        <p:txBody>
          <a:bodyPr spcFirstLastPara="1" wrap="square" lIns="91425" tIns="45700" rIns="91425" bIns="45700" anchor="t" anchorCtr="0">
            <a:normAutofit fontScale="92500" lnSpcReduction="10000"/>
          </a:bodyPr>
          <a:lstStyle/>
          <a:p>
            <a:pPr marL="342900" marR="0" lvl="0" indent="-342900" algn="l" rtl="0">
              <a:lnSpc>
                <a:spcPct val="100000"/>
              </a:lnSpc>
              <a:spcBef>
                <a:spcPts val="0"/>
              </a:spcBef>
              <a:spcAft>
                <a:spcPts val="0"/>
              </a:spcAft>
              <a:buClr>
                <a:srgbClr val="0073D9"/>
              </a:buClr>
              <a:buSzPct val="59999"/>
              <a:buFont typeface="Noto Sans Symbols"/>
              <a:buChar char="■"/>
            </a:pPr>
            <a:r>
              <a:rPr lang="en-US" sz="2400" b="0" i="0" u="none" strike="noStrike" cap="none">
                <a:solidFill>
                  <a:srgbClr val="000000"/>
                </a:solidFill>
                <a:latin typeface="Times New Roman"/>
                <a:ea typeface="Times New Roman"/>
                <a:cs typeface="Times New Roman"/>
                <a:sym typeface="Times New Roman"/>
              </a:rPr>
              <a:t>Nếu bản sử dụng</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3300FF"/>
                </a:solidFill>
                <a:latin typeface="Trebuchet MS"/>
                <a:ea typeface="Trebuchet MS"/>
                <a:cs typeface="Trebuchet MS"/>
                <a:sym typeface="Trebuchet MS"/>
              </a:rPr>
              <a:t>     String s = “</a:t>
            </a:r>
            <a:r>
              <a:rPr lang="en-US" sz="2400">
                <a:solidFill>
                  <a:srgbClr val="3300FF"/>
                </a:solidFill>
                <a:latin typeface="Trebuchet MS"/>
                <a:ea typeface="Trebuchet MS"/>
                <a:cs typeface="Trebuchet MS"/>
                <a:sym typeface="Trebuchet MS"/>
              </a:rPr>
              <a:t>t3h</a:t>
            </a:r>
            <a:r>
              <a:rPr lang="en-US" sz="2400" b="0" i="0" u="none" strike="noStrike" cap="none">
                <a:solidFill>
                  <a:srgbClr val="3300FF"/>
                </a:solidFill>
                <a:latin typeface="Trebuchet MS"/>
                <a:ea typeface="Trebuchet MS"/>
                <a:cs typeface="Trebuchet MS"/>
                <a:sym typeface="Trebuchet MS"/>
              </a:rPr>
              <a:t>";</a:t>
            </a:r>
            <a:br>
              <a:rPr lang="en-US" sz="2400" b="0" i="0" u="none" strike="noStrike" cap="none">
                <a:solidFill>
                  <a:srgbClr val="3300FF"/>
                </a:solidFill>
                <a:latin typeface="Trebuchet MS"/>
                <a:ea typeface="Trebuchet MS"/>
                <a:cs typeface="Trebuchet MS"/>
                <a:sym typeface="Trebuchet MS"/>
              </a:rPr>
            </a:br>
            <a:r>
              <a:rPr lang="en-US" sz="2400" b="0" i="0" u="none" strike="noStrike" cap="none">
                <a:solidFill>
                  <a:srgbClr val="3300FF"/>
                </a:solidFill>
                <a:latin typeface="Trebuchet MS"/>
                <a:ea typeface="Trebuchet MS"/>
                <a:cs typeface="Trebuchet MS"/>
                <a:sym typeface="Trebuchet MS"/>
              </a:rPr>
              <a:t>     String t = “</a:t>
            </a:r>
            <a:r>
              <a:rPr lang="en-US" sz="2400">
                <a:solidFill>
                  <a:srgbClr val="3300FF"/>
                </a:solidFill>
                <a:latin typeface="Trebuchet MS"/>
                <a:ea typeface="Trebuchet MS"/>
                <a:cs typeface="Trebuchet MS"/>
                <a:sym typeface="Trebuchet MS"/>
              </a:rPr>
              <a:t>t3h</a:t>
            </a:r>
            <a:r>
              <a:rPr lang="en-US" sz="2400" b="0" i="0" u="none" strike="noStrike" cap="none">
                <a:solidFill>
                  <a:srgbClr val="3300FF"/>
                </a:solidFill>
                <a:latin typeface="Trebuchet MS"/>
                <a:ea typeface="Trebuchet MS"/>
                <a:cs typeface="Trebuchet MS"/>
                <a:sym typeface="Trebuchet MS"/>
              </a:rPr>
              <a:t>“;</a:t>
            </a:r>
            <a:br>
              <a:rPr lang="en-US" sz="2400" b="0" i="0" u="none" strike="noStrike" cap="none">
                <a:solidFill>
                  <a:srgbClr val="3300FF"/>
                </a:solidFill>
                <a:latin typeface="Trebuchet MS"/>
                <a:ea typeface="Trebuchet MS"/>
                <a:cs typeface="Trebuchet MS"/>
                <a:sym typeface="Trebuchet MS"/>
              </a:rPr>
            </a:br>
            <a:r>
              <a:rPr lang="en-US" sz="2400" b="0" i="0" u="none" strike="noStrike" cap="none">
                <a:solidFill>
                  <a:srgbClr val="000000"/>
                </a:solidFill>
                <a:latin typeface="Times New Roman"/>
                <a:ea typeface="Times New Roman"/>
                <a:cs typeface="Times New Roman"/>
                <a:sym typeface="Times New Roman"/>
              </a:rPr>
              <a:t>trình compiler sẽ tạo 1 chuỗi </a:t>
            </a:r>
            <a:r>
              <a:rPr lang="en-US" sz="2400" b="0" i="0" u="none" strike="noStrike" cap="none">
                <a:solidFill>
                  <a:srgbClr val="3300FF"/>
                </a:solidFill>
                <a:latin typeface="Trebuchet MS"/>
                <a:ea typeface="Trebuchet MS"/>
                <a:cs typeface="Trebuchet MS"/>
                <a:sym typeface="Trebuchet MS"/>
              </a:rPr>
              <a:t>“t3h"</a:t>
            </a:r>
            <a:r>
              <a:rPr lang="en-US" sz="2400" b="0" i="0" u="none" strike="noStrike" cap="none">
                <a:solidFill>
                  <a:srgbClr val="000000"/>
                </a:solidFill>
                <a:latin typeface="Times New Roman"/>
                <a:ea typeface="Times New Roman"/>
                <a:cs typeface="Times New Roman"/>
                <a:sym typeface="Times New Roman"/>
              </a:rPr>
              <a:t>, và gán cho </a:t>
            </a:r>
            <a:r>
              <a:rPr lang="en-US" sz="2400" b="0" i="0" u="none" strike="noStrike" cap="none">
                <a:solidFill>
                  <a:srgbClr val="3300FF"/>
                </a:solidFill>
                <a:latin typeface="Trebuchet MS"/>
                <a:ea typeface="Trebuchet MS"/>
                <a:cs typeface="Trebuchet MS"/>
                <a:sym typeface="Trebuchet MS"/>
              </a:rPr>
              <a:t>s</a:t>
            </a:r>
            <a:r>
              <a:rPr lang="en-US" sz="2400" b="0" i="0" u="none" strike="noStrike" cap="none">
                <a:solidFill>
                  <a:srgbClr val="000000"/>
                </a:solidFill>
                <a:latin typeface="Times New Roman"/>
                <a:ea typeface="Times New Roman"/>
                <a:cs typeface="Times New Roman"/>
                <a:sym typeface="Times New Roman"/>
              </a:rPr>
              <a:t> và </a:t>
            </a:r>
            <a:r>
              <a:rPr lang="en-US" sz="2400" b="0" i="0" u="none" strike="noStrike" cap="none">
                <a:solidFill>
                  <a:srgbClr val="3300FF"/>
                </a:solidFill>
                <a:latin typeface="Trebuchet MS"/>
                <a:ea typeface="Trebuchet MS"/>
                <a:cs typeface="Trebuchet MS"/>
                <a:sym typeface="Trebuchet MS"/>
              </a:rPr>
              <a:t>t</a:t>
            </a:r>
            <a:r>
              <a:rPr lang="en-US" sz="2400" b="0" i="0" u="none" strike="noStrike" cap="none">
                <a:solidFill>
                  <a:srgbClr val="000000"/>
                </a:solidFill>
                <a:latin typeface="Times New Roman"/>
                <a:ea typeface="Times New Roman"/>
                <a:cs typeface="Times New Roman"/>
                <a:sym typeface="Times New Roman"/>
              </a:rPr>
              <a:t> cùng tham chiếu đến biến này</a:t>
            </a:r>
            <a:endParaRPr sz="2400" b="0" i="0" u="none" strike="noStrike" cap="none">
              <a:solidFill>
                <a:srgbClr val="000000"/>
              </a:solidFill>
              <a:latin typeface="Times New Roman"/>
              <a:ea typeface="Times New Roman"/>
              <a:cs typeface="Times New Roman"/>
              <a:sym typeface="Times New Roman"/>
            </a:endParaRPr>
          </a:p>
          <a:p>
            <a:pPr marL="742950" marR="0" lvl="1" indent="-285750" algn="l" rtl="0">
              <a:lnSpc>
                <a:spcPct val="100000"/>
              </a:lnSpc>
              <a:spcBef>
                <a:spcPts val="370"/>
              </a:spcBef>
              <a:spcAft>
                <a:spcPts val="0"/>
              </a:spcAft>
              <a:buClr>
                <a:srgbClr val="BF00FF"/>
              </a:buClr>
              <a:buSzPct val="55000"/>
              <a:buFont typeface="Noto Sans Symbols"/>
              <a:buChar char="■"/>
            </a:pPr>
            <a:r>
              <a:rPr lang="en-US" sz="2000" b="0" i="0" u="none" strike="noStrike" cap="none">
                <a:solidFill>
                  <a:srgbClr val="000000"/>
                </a:solidFill>
                <a:latin typeface="Times New Roman"/>
                <a:ea typeface="Times New Roman"/>
                <a:cs typeface="Times New Roman"/>
                <a:sym typeface="Times New Roman"/>
              </a:rPr>
              <a:t>Bởi vì string là immutable</a:t>
            </a:r>
            <a:endParaRPr/>
          </a:p>
          <a:p>
            <a:pPr marL="742950" marR="0" lvl="1" indent="-285750" algn="l" rtl="0">
              <a:lnSpc>
                <a:spcPct val="100000"/>
              </a:lnSpc>
              <a:spcBef>
                <a:spcPts val="370"/>
              </a:spcBef>
              <a:spcAft>
                <a:spcPts val="0"/>
              </a:spcAft>
              <a:buClr>
                <a:srgbClr val="BF00FF"/>
              </a:buClr>
              <a:buSzPct val="55000"/>
              <a:buFont typeface="Noto Sans Symbols"/>
              <a:buChar char="■"/>
            </a:pPr>
            <a:r>
              <a:rPr lang="en-US" sz="2000" b="0" i="0" u="none" strike="noStrike" cap="none">
                <a:solidFill>
                  <a:srgbClr val="000000"/>
                </a:solidFill>
                <a:latin typeface="Times New Roman"/>
                <a:ea typeface="Times New Roman"/>
                <a:cs typeface="Times New Roman"/>
                <a:sym typeface="Times New Roman"/>
              </a:rPr>
              <a:t>Vì vậy </a:t>
            </a:r>
            <a:r>
              <a:rPr lang="en-US" sz="2000" b="0" i="0" u="none" strike="noStrike" cap="none">
                <a:solidFill>
                  <a:srgbClr val="3300FF"/>
                </a:solidFill>
                <a:latin typeface="Trebuchet MS"/>
                <a:ea typeface="Trebuchet MS"/>
                <a:cs typeface="Trebuchet MS"/>
                <a:sym typeface="Trebuchet MS"/>
              </a:rPr>
              <a:t>s == t</a:t>
            </a:r>
            <a:r>
              <a:rPr lang="en-US" sz="2000" b="0" i="0" u="none" strike="noStrike" cap="none">
                <a:solidFill>
                  <a:srgbClr val="000000"/>
                </a:solidFill>
                <a:latin typeface="Times New Roman"/>
                <a:ea typeface="Times New Roman"/>
                <a:cs typeface="Times New Roman"/>
                <a:sym typeface="Times New Roman"/>
              </a:rPr>
              <a:t> sẽ trả về </a:t>
            </a:r>
            <a:r>
              <a:rPr lang="en-US" sz="2000" b="0" i="0" u="none" strike="noStrike" cap="none">
                <a:solidFill>
                  <a:srgbClr val="3300FF"/>
                </a:solidFill>
                <a:latin typeface="Trebuchet MS"/>
                <a:ea typeface="Trebuchet MS"/>
                <a:cs typeface="Trebuchet MS"/>
                <a:sym typeface="Trebuchet MS"/>
              </a:rPr>
              <a:t>true</a:t>
            </a:r>
            <a:endParaRPr/>
          </a:p>
          <a:p>
            <a:pPr marL="342900" marR="0" lvl="0" indent="-342900" algn="l" rtl="0">
              <a:lnSpc>
                <a:spcPct val="100000"/>
              </a:lnSpc>
              <a:spcBef>
                <a:spcPts val="444"/>
              </a:spcBef>
              <a:spcAft>
                <a:spcPts val="0"/>
              </a:spcAft>
              <a:buClr>
                <a:srgbClr val="0073D9"/>
              </a:buClr>
              <a:buSzPct val="59999"/>
              <a:buFont typeface="Noto Sans Symbols"/>
              <a:buChar char="■"/>
            </a:pPr>
            <a:r>
              <a:rPr lang="en-US" sz="2400" b="0" i="0" u="none" strike="noStrike" cap="none">
                <a:solidFill>
                  <a:srgbClr val="000000"/>
                </a:solidFill>
                <a:latin typeface="Times New Roman"/>
                <a:ea typeface="Times New Roman"/>
                <a:cs typeface="Times New Roman"/>
                <a:sym typeface="Times New Roman"/>
              </a:rPr>
              <a:t>Tuy nhiên nếu sử dụng</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String u = new String(“t3h”);</a:t>
            </a:r>
            <a:endParaRPr/>
          </a:p>
          <a:p>
            <a:pPr marL="342900" marR="0" lvl="0" indent="-342900" algn="l" rtl="0">
              <a:lnSpc>
                <a:spcPct val="100000"/>
              </a:lnSpc>
              <a:spcBef>
                <a:spcPts val="444"/>
              </a:spcBef>
              <a:spcAft>
                <a:spcPts val="0"/>
              </a:spcAft>
              <a:buClr>
                <a:srgbClr val="0073D9"/>
              </a:buClr>
              <a:buSzPct val="59999"/>
              <a:buFont typeface="Noto Sans Symbols"/>
              <a:buChar char="■"/>
            </a:pPr>
            <a:r>
              <a:rPr lang="en-US" sz="2400" b="0" i="0" u="none" strike="noStrike" cap="none">
                <a:solidFill>
                  <a:srgbClr val="000000"/>
                </a:solidFill>
                <a:latin typeface="Times New Roman"/>
                <a:ea typeface="Times New Roman"/>
                <a:cs typeface="Times New Roman"/>
                <a:sym typeface="Times New Roman"/>
              </a:rPr>
              <a:t>Kết quả </a:t>
            </a:r>
            <a:r>
              <a:rPr lang="en-US" sz="2400" b="0" i="0" u="none" strike="noStrike" cap="none">
                <a:solidFill>
                  <a:srgbClr val="3300FF"/>
                </a:solidFill>
                <a:latin typeface="Trebuchet MS"/>
                <a:ea typeface="Trebuchet MS"/>
                <a:cs typeface="Trebuchet MS"/>
                <a:sym typeface="Trebuchet MS"/>
              </a:rPr>
              <a:t>s == u</a:t>
            </a:r>
            <a:r>
              <a:rPr lang="en-US" sz="2400" b="0" i="0" u="none" strike="noStrike" cap="none">
                <a:solidFill>
                  <a:srgbClr val="000000"/>
                </a:solidFill>
                <a:latin typeface="Times New Roman"/>
                <a:ea typeface="Times New Roman"/>
                <a:cs typeface="Times New Roman"/>
                <a:sym typeface="Times New Roman"/>
              </a:rPr>
              <a:t> sẽ trả về </a:t>
            </a:r>
            <a:r>
              <a:rPr lang="en-US" sz="2400" b="0" i="0" u="none" strike="noStrike" cap="none">
                <a:solidFill>
                  <a:srgbClr val="3300FF"/>
                </a:solidFill>
                <a:latin typeface="Trebuchet MS"/>
                <a:ea typeface="Trebuchet MS"/>
                <a:cs typeface="Trebuchet MS"/>
                <a:sym typeface="Trebuchet MS"/>
              </a:rPr>
              <a:t>false</a:t>
            </a:r>
            <a:endParaRPr/>
          </a:p>
          <a:p>
            <a:pPr marL="742950" marR="0" lvl="1" indent="-285750" algn="l" rtl="0">
              <a:spcBef>
                <a:spcPts val="370"/>
              </a:spcBef>
              <a:spcAft>
                <a:spcPts val="0"/>
              </a:spcAft>
              <a:buClr>
                <a:srgbClr val="BF00FF"/>
              </a:buClr>
              <a:buSzPct val="55000"/>
              <a:buFont typeface="Noto Sans Symbols"/>
              <a:buChar char="■"/>
            </a:pPr>
            <a:r>
              <a:rPr lang="en-US" sz="2000" b="0" i="0" u="none" strike="noStrike" cap="none">
                <a:solidFill>
                  <a:srgbClr val="000000"/>
                </a:solidFill>
                <a:latin typeface="Times New Roman"/>
                <a:ea typeface="Times New Roman"/>
                <a:cs typeface="Times New Roman"/>
                <a:sym typeface="Times New Roman"/>
              </a:rPr>
              <a:t>Bởi vì </a:t>
            </a:r>
            <a:r>
              <a:rPr lang="en-US" sz="2000" b="0" i="0" u="none" strike="noStrike" cap="none">
                <a:solidFill>
                  <a:srgbClr val="3300FF"/>
                </a:solidFill>
                <a:latin typeface="Trebuchet MS"/>
                <a:ea typeface="Trebuchet MS"/>
                <a:cs typeface="Trebuchet MS"/>
                <a:sym typeface="Trebuchet MS"/>
              </a:rPr>
              <a:t>s</a:t>
            </a:r>
            <a:r>
              <a:rPr lang="en-US" sz="2000" b="0" i="0" u="none" strike="noStrike" cap="none">
                <a:solidFill>
                  <a:srgbClr val="000000"/>
                </a:solidFill>
                <a:latin typeface="Times New Roman"/>
                <a:ea typeface="Times New Roman"/>
                <a:cs typeface="Times New Roman"/>
                <a:sym typeface="Times New Roman"/>
              </a:rPr>
              <a:t> và </a:t>
            </a:r>
            <a:r>
              <a:rPr lang="en-US" sz="2000" b="0" i="0" u="none" strike="noStrike" cap="none">
                <a:solidFill>
                  <a:srgbClr val="3300FF"/>
                </a:solidFill>
                <a:latin typeface="Trebuchet MS"/>
                <a:ea typeface="Trebuchet MS"/>
                <a:cs typeface="Trebuchet MS"/>
                <a:sym typeface="Trebuchet MS"/>
              </a:rPr>
              <a:t>t</a:t>
            </a:r>
            <a:r>
              <a:rPr lang="en-US" sz="2000" b="0" i="0" u="none" strike="noStrike" cap="none">
                <a:solidFill>
                  <a:srgbClr val="000000"/>
                </a:solidFill>
                <a:latin typeface="Times New Roman"/>
                <a:ea typeface="Times New Roman"/>
                <a:cs typeface="Times New Roman"/>
                <a:sym typeface="Times New Roman"/>
              </a:rPr>
              <a:t> tham chiếu đến hai vùng nhớ khác nhau</a:t>
            </a:r>
            <a:endParaRPr sz="20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444"/>
              </a:spcBef>
              <a:spcAft>
                <a:spcPts val="0"/>
              </a:spcAft>
              <a:buClr>
                <a:srgbClr val="0073D9"/>
              </a:buClr>
              <a:buSzPct val="59999"/>
              <a:buFont typeface="Noto Sans Symbols"/>
              <a:buChar char="■"/>
            </a:pPr>
            <a:r>
              <a:rPr lang="en-US" sz="2400" b="0" i="0" u="none" strike="noStrike" cap="none">
                <a:solidFill>
                  <a:srgbClr val="000000"/>
                </a:solidFill>
                <a:latin typeface="Times New Roman"/>
                <a:ea typeface="Times New Roman"/>
                <a:cs typeface="Times New Roman"/>
                <a:sym typeface="Times New Roman"/>
              </a:rPr>
              <a:t>Nên sử dụng </a:t>
            </a:r>
            <a:r>
              <a:rPr lang="en-US" sz="2400" b="0" i="0" u="none" strike="noStrike" cap="none">
                <a:solidFill>
                  <a:srgbClr val="3300FF"/>
                </a:solidFill>
                <a:latin typeface="Trebuchet MS"/>
                <a:ea typeface="Trebuchet MS"/>
                <a:cs typeface="Trebuchet MS"/>
                <a:sym typeface="Trebuchet MS"/>
              </a:rPr>
              <a:t>equals</a:t>
            </a:r>
            <a:r>
              <a:rPr lang="en-US" sz="2400" b="0" i="0" u="none" strike="noStrike" cap="none">
                <a:solidFill>
                  <a:srgbClr val="000000"/>
                </a:solidFill>
                <a:latin typeface="Times New Roman"/>
                <a:ea typeface="Times New Roman"/>
                <a:cs typeface="Times New Roman"/>
                <a:sym typeface="Times New Roman"/>
              </a:rPr>
              <a:t> </a:t>
            </a:r>
            <a:r>
              <a:rPr lang="en-US" sz="2400">
                <a:solidFill>
                  <a:srgbClr val="000000"/>
                </a:solidFill>
                <a:latin typeface="Times New Roman"/>
                <a:ea typeface="Times New Roman"/>
                <a:cs typeface="Times New Roman"/>
                <a:sym typeface="Times New Roman"/>
              </a:rPr>
              <a:t>để so sánh giá trị chuỗi thay vì </a:t>
            </a:r>
            <a:r>
              <a:rPr lang="en-US" sz="2400" b="0" i="0" u="none" strike="noStrike" cap="none">
                <a:solidFill>
                  <a:srgbClr val="3300FF"/>
                </a:solidFill>
                <a:latin typeface="Trebuchet MS"/>
                <a:ea typeface="Trebuchet MS"/>
                <a:cs typeface="Trebuchet MS"/>
                <a:sym typeface="Trebuchet MS"/>
              </a:rPr>
              <a:t>==</a:t>
            </a:r>
            <a:endParaRPr/>
          </a:p>
          <a:p>
            <a:pPr marL="342900" marR="0" lvl="0" indent="-342900" algn="l" rtl="0">
              <a:lnSpc>
                <a:spcPct val="100000"/>
              </a:lnSpc>
              <a:spcBef>
                <a:spcPts val="444"/>
              </a:spcBef>
              <a:spcAft>
                <a:spcPts val="0"/>
              </a:spcAft>
              <a:buClr>
                <a:srgbClr val="0073D9"/>
              </a:buClr>
              <a:buSzPct val="59999"/>
              <a:buFont typeface="Noto Sans Symbols"/>
              <a:buChar char="■"/>
            </a:pPr>
            <a:r>
              <a:rPr lang="en-US" sz="2400" b="0" i="0" u="sng" strike="noStrike" cap="none">
                <a:solidFill>
                  <a:srgbClr val="3300FF"/>
                </a:solidFill>
                <a:latin typeface="Trebuchet MS"/>
                <a:ea typeface="Trebuchet MS"/>
                <a:cs typeface="Trebuchet MS"/>
                <a:sym typeface="Trebuchet MS"/>
                <a:hlinkClick r:id="rId5">
                  <a:extLst>
                    <a:ext uri="{A12FA001-AC4F-418D-AE19-62706E023703}">
                      <ahyp:hlinkClr xmlns:ahyp="http://schemas.microsoft.com/office/drawing/2018/hyperlinkcolor" val="tx"/>
                    </a:ext>
                  </a:extLst>
                </a:hlinkClick>
              </a:rPr>
              <a:t>T</a:t>
            </a:r>
            <a:r>
              <a:rPr lang="en-US" sz="2400" b="0" i="0" u="none" strike="noStrike" cap="none">
                <a:solidFill>
                  <a:srgbClr val="3300FF"/>
                </a:solidFill>
                <a:latin typeface="Trebuchet MS"/>
                <a:ea typeface="Trebuchet MS"/>
                <a:cs typeface="Trebuchet MS"/>
                <a:sym typeface="Trebuchet MS"/>
              </a:rPr>
              <a:t>ham khảo </a:t>
            </a:r>
            <a:r>
              <a:rPr lang="en-US" sz="2400" b="0" i="0" u="sng" strike="noStrike" cap="none">
                <a:solidFill>
                  <a:srgbClr val="000000"/>
                </a:solidFill>
                <a:latin typeface="Times New Roman"/>
                <a:ea typeface="Times New Roman"/>
                <a:cs typeface="Times New Roman"/>
                <a:sym typeface="Times New Roman"/>
                <a:hlinkClick r:id="rId5">
                  <a:extLst>
                    <a:ext uri="{A12FA001-AC4F-418D-AE19-62706E023703}">
                      <ahyp:hlinkClr xmlns:ahyp="http://schemas.microsoft.com/office/drawing/2018/hyperlinkcolor" val="tx"/>
                    </a:ext>
                  </a:extLst>
                </a:hlinkClick>
              </a:rPr>
              <a:t>http://stackoverflow.com/questions/13098668/java-string-comparison-equals-vs</a:t>
            </a:r>
            <a:endParaRPr sz="2400" b="0" i="0" u="none" strike="noStrike" cap="none">
              <a:solidFill>
                <a:srgbClr val="000000"/>
              </a:solidFill>
              <a:latin typeface="Times New Roman"/>
              <a:ea typeface="Times New Roman"/>
              <a:cs typeface="Times New Roman"/>
              <a:sym typeface="Times New Roman"/>
            </a:endParaRPr>
          </a:p>
          <a:p>
            <a:pPr marL="742950" marR="0" lvl="1" indent="-221138" algn="l" rtl="0">
              <a:lnSpc>
                <a:spcPct val="100000"/>
              </a:lnSpc>
              <a:spcBef>
                <a:spcPts val="370"/>
              </a:spcBef>
              <a:spcAft>
                <a:spcPts val="0"/>
              </a:spcAft>
              <a:buClr>
                <a:srgbClr val="BF00FF"/>
              </a:buClr>
              <a:buSzPct val="55000"/>
              <a:buFont typeface="Noto Sans Symbols"/>
              <a:buNone/>
            </a:pPr>
            <a:endParaRPr sz="2000" b="0" i="0" u="none" strike="noStrike" cap="none">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33"/>
                                        </p:tgtEl>
                                        <p:attrNameLst>
                                          <p:attrName>style.visibility</p:attrName>
                                        </p:attrNameLst>
                                      </p:cBhvr>
                                      <p:to>
                                        <p:strVal val="visible"/>
                                      </p:to>
                                    </p:set>
                                    <p:anim calcmode="lin" valueType="num">
                                      <p:cBhvr additive="base">
                                        <p:cTn id="7" dur="500"/>
                                        <p:tgtEl>
                                          <p:spTgt spid="53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30"/>
                                        </p:tgtEl>
                                        <p:attrNameLst>
                                          <p:attrName>style.visibility</p:attrName>
                                        </p:attrNameLst>
                                      </p:cBhvr>
                                      <p:to>
                                        <p:strVal val="visible"/>
                                      </p:to>
                                    </p:set>
                                    <p:anim calcmode="lin" valueType="num">
                                      <p:cBhvr additive="base">
                                        <p:cTn id="10" dur="500"/>
                                        <p:tgtEl>
                                          <p:spTgt spid="53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pic>
        <p:nvPicPr>
          <p:cNvPr id="547" name="Google Shape;547;p2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48" name="Google Shape;548;p2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49" name="Google Shape;549;p25"/>
          <p:cNvGrpSpPr/>
          <p:nvPr/>
        </p:nvGrpSpPr>
        <p:grpSpPr>
          <a:xfrm>
            <a:off x="609600" y="996676"/>
            <a:ext cx="10515600" cy="674550"/>
            <a:chOff x="3129129" y="1121776"/>
            <a:chExt cx="6189792" cy="1171624"/>
          </a:xfrm>
        </p:grpSpPr>
        <p:sp>
          <p:nvSpPr>
            <p:cNvPr id="550" name="Google Shape;550;p25"/>
            <p:cNvSpPr/>
            <p:nvPr/>
          </p:nvSpPr>
          <p:spPr>
            <a:xfrm>
              <a:off x="3129129" y="1121776"/>
              <a:ext cx="6189792"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51" name="Google Shape;551;p25"/>
            <p:cNvSpPr/>
            <p:nvPr/>
          </p:nvSpPr>
          <p:spPr>
            <a:xfrm>
              <a:off x="3289330" y="1253414"/>
              <a:ext cx="5980697" cy="908350"/>
            </a:xfrm>
            <a:prstGeom prst="roundRect">
              <a:avLst>
                <a:gd name="adj" fmla="val 50000"/>
              </a:avLst>
            </a:prstGeom>
            <a:gradFill>
              <a:gsLst>
                <a:gs pos="0">
                  <a:srgbClr val="01ACBE"/>
                </a:gs>
                <a:gs pos="100000">
                  <a:srgbClr val="01DAF1"/>
                </a:gs>
              </a:gsLst>
              <a:lin ang="0" scaled="0"/>
            </a:gradFill>
            <a:ln w="19050" cap="flat" cmpd="sng">
              <a:solidFill>
                <a:srgbClr val="01DAF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400" b="1">
                  <a:solidFill>
                    <a:schemeClr val="lt1"/>
                  </a:solidFill>
                  <a:latin typeface="Times New Roman"/>
                  <a:ea typeface="Times New Roman"/>
                  <a:cs typeface="Times New Roman"/>
                  <a:sym typeface="Times New Roman"/>
                </a:rPr>
                <a:t>String (Chuỗi) Trong Java equal với ==</a:t>
              </a:r>
              <a:endParaRPr sz="2400" b="1">
                <a:solidFill>
                  <a:schemeClr val="lt1"/>
                </a:solidFill>
                <a:latin typeface="Times New Roman"/>
                <a:ea typeface="Times New Roman"/>
                <a:cs typeface="Times New Roman"/>
                <a:sym typeface="Times New Roman"/>
              </a:endParaRPr>
            </a:p>
          </p:txBody>
        </p:sp>
      </p:grpSp>
      <p:grpSp>
        <p:nvGrpSpPr>
          <p:cNvPr id="552" name="Google Shape;552;p25"/>
          <p:cNvGrpSpPr/>
          <p:nvPr/>
        </p:nvGrpSpPr>
        <p:grpSpPr>
          <a:xfrm>
            <a:off x="452567" y="834363"/>
            <a:ext cx="1671090" cy="1300418"/>
            <a:chOff x="2811978" y="797258"/>
            <a:chExt cx="2097411" cy="2097411"/>
          </a:xfrm>
        </p:grpSpPr>
        <p:grpSp>
          <p:nvGrpSpPr>
            <p:cNvPr id="553" name="Google Shape;553;p25"/>
            <p:cNvGrpSpPr/>
            <p:nvPr/>
          </p:nvGrpSpPr>
          <p:grpSpPr>
            <a:xfrm>
              <a:off x="2811978" y="797258"/>
              <a:ext cx="2097411" cy="2097411"/>
              <a:chOff x="2900828" y="1018444"/>
              <a:chExt cx="1995613" cy="1995616"/>
            </a:xfrm>
          </p:grpSpPr>
          <p:grpSp>
            <p:nvGrpSpPr>
              <p:cNvPr id="554" name="Google Shape;554;p25"/>
              <p:cNvGrpSpPr/>
              <p:nvPr/>
            </p:nvGrpSpPr>
            <p:grpSpPr>
              <a:xfrm>
                <a:off x="2900828" y="1018444"/>
                <a:ext cx="1995613" cy="1995616"/>
                <a:chOff x="6447001" y="2430280"/>
                <a:chExt cx="3585705" cy="3585705"/>
              </a:xfrm>
            </p:grpSpPr>
            <p:sp>
              <p:nvSpPr>
                <p:cNvPr id="555" name="Google Shape;555;p25"/>
                <p:cNvSpPr/>
                <p:nvPr/>
              </p:nvSpPr>
              <p:spPr>
                <a:xfrm rot="-2700000">
                  <a:off x="7144634" y="2782876"/>
                  <a:ext cx="2190439" cy="2880513"/>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56" name="Google Shape;556;p2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57" name="Google Shape;557;p2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58" name="Google Shape;558;p25"/>
              <p:cNvSpPr/>
              <p:nvPr/>
            </p:nvSpPr>
            <p:spPr>
              <a:xfrm>
                <a:off x="3222217" y="1132147"/>
                <a:ext cx="1284819" cy="1284821"/>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59" name="Google Shape;559;p25"/>
            <p:cNvSpPr txBox="1"/>
            <p:nvPr/>
          </p:nvSpPr>
          <p:spPr>
            <a:xfrm>
              <a:off x="3437819" y="1212512"/>
              <a:ext cx="774241" cy="744607"/>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01ACBE"/>
                  </a:solidFill>
                  <a:latin typeface="Impact"/>
                  <a:ea typeface="Impact"/>
                  <a:cs typeface="Impact"/>
                  <a:sym typeface="Impact"/>
                </a:rPr>
                <a:t>02</a:t>
              </a:r>
              <a:endParaRPr sz="2400">
                <a:solidFill>
                  <a:srgbClr val="01ACBE"/>
                </a:solidFill>
                <a:latin typeface="Impact"/>
                <a:ea typeface="Impact"/>
                <a:cs typeface="Impact"/>
                <a:sym typeface="Impact"/>
              </a:endParaRPr>
            </a:p>
          </p:txBody>
        </p:sp>
      </p:grpSp>
      <p:sp>
        <p:nvSpPr>
          <p:cNvPr id="560" name="Google Shape;560;p25"/>
          <p:cNvSpPr/>
          <p:nvPr/>
        </p:nvSpPr>
        <p:spPr>
          <a:xfrm>
            <a:off x="881759" y="2736503"/>
            <a:ext cx="8262241" cy="523220"/>
          </a:xfrm>
          <a:prstGeom prst="rect">
            <a:avLst/>
          </a:prstGeom>
          <a:noFill/>
          <a:ln>
            <a:noFill/>
          </a:ln>
        </p:spPr>
        <p:txBody>
          <a:bodyPr spcFirstLastPara="1" wrap="square" lIns="91425" tIns="45700" rIns="91425" bIns="45700" anchor="t" anchorCtr="0">
            <a:spAutoFit/>
          </a:bodyPr>
          <a:lstStyle/>
          <a:p>
            <a:pPr marL="0" marR="0" lvl="1" indent="0" algn="l" rtl="0">
              <a:spcBef>
                <a:spcPts val="0"/>
              </a:spcBef>
              <a:spcAft>
                <a:spcPts val="0"/>
              </a:spcAft>
              <a:buNone/>
            </a:pPr>
            <a:r>
              <a:rPr lang="en-US" sz="2800" b="0" i="0" u="none" strike="noStrike" cap="none">
                <a:solidFill>
                  <a:srgbClr val="FF0000"/>
                </a:solidFill>
                <a:latin typeface="Arial"/>
                <a:ea typeface="Arial"/>
                <a:cs typeface="Arial"/>
                <a:sym typeface="Arial"/>
              </a:rPr>
              <a:t> </a:t>
            </a:r>
            <a:endParaRPr sz="2800" b="0" i="0" u="none" strike="noStrike" cap="none">
              <a:solidFill>
                <a:schemeClr val="dk2"/>
              </a:solidFill>
              <a:latin typeface="Arial"/>
              <a:ea typeface="Arial"/>
              <a:cs typeface="Arial"/>
              <a:sym typeface="Arial"/>
            </a:endParaRPr>
          </a:p>
        </p:txBody>
      </p:sp>
      <p:sp>
        <p:nvSpPr>
          <p:cNvPr id="561" name="Google Shape;561;p25"/>
          <p:cNvSpPr txBox="1"/>
          <p:nvPr/>
        </p:nvSpPr>
        <p:spPr>
          <a:xfrm>
            <a:off x="1371600" y="1786977"/>
            <a:ext cx="8574088" cy="4760913"/>
          </a:xfrm>
          <a:prstGeom prst="rect">
            <a:avLst/>
          </a:prstGeom>
          <a:noFill/>
          <a:ln>
            <a:noFill/>
          </a:ln>
        </p:spPr>
        <p:txBody>
          <a:bodyPr spcFirstLastPara="1" wrap="square" lIns="91425" tIns="45700" rIns="91425" bIns="45700" anchor="t" anchorCtr="0">
            <a:noAutofit/>
          </a:bodyPr>
          <a:lstStyle/>
          <a:p>
            <a:pPr marL="342900" marR="0" lvl="0" indent="-342900" algn="l" rtl="0">
              <a:lnSpc>
                <a:spcPct val="100000"/>
              </a:lnSpc>
              <a:spcBef>
                <a:spcPts val="0"/>
              </a:spcBef>
              <a:spcAft>
                <a:spcPts val="0"/>
              </a:spcAft>
              <a:buClr>
                <a:srgbClr val="0073D9"/>
              </a:buClr>
              <a:buSzPts val="1680"/>
              <a:buFont typeface="Noto Sans Symbols"/>
              <a:buChar char="■"/>
            </a:pPr>
            <a:r>
              <a:rPr lang="en-US" sz="2800" b="0" i="0" u="none" strike="noStrike" cap="none">
                <a:solidFill>
                  <a:srgbClr val="000000"/>
                </a:solidFill>
                <a:latin typeface="Times New Roman"/>
                <a:ea typeface="Times New Roman"/>
                <a:cs typeface="Times New Roman"/>
                <a:sym typeface="Times New Roman"/>
              </a:rPr>
              <a:t>Nếu bạn muốn kiểm tra biến name có giá trị là</a:t>
            </a:r>
            <a:r>
              <a:rPr lang="en-US" sz="2800">
                <a:solidFill>
                  <a:srgbClr val="000000"/>
                </a:solidFill>
                <a:latin typeface="Times New Roman"/>
                <a:ea typeface="Times New Roman"/>
                <a:cs typeface="Times New Roman"/>
                <a:sym typeface="Times New Roman"/>
              </a:rPr>
              <a:t> </a:t>
            </a:r>
            <a:r>
              <a:rPr lang="en-US" sz="2800" b="0" i="0" u="none" strike="noStrike" cap="none">
                <a:solidFill>
                  <a:srgbClr val="3300FF"/>
                </a:solidFill>
                <a:latin typeface="Trebuchet MS"/>
                <a:ea typeface="Trebuchet MS"/>
                <a:cs typeface="Trebuchet MS"/>
                <a:sym typeface="Trebuchet MS"/>
              </a:rPr>
              <a:t>“t3h"</a:t>
            </a:r>
            <a:endParaRPr/>
          </a:p>
          <a:p>
            <a:pPr marL="742950" marR="0" lvl="1" indent="-285750" algn="l" rtl="0">
              <a:lnSpc>
                <a:spcPct val="10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Cách thứ nhất:</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if (name.equals(“t3h")) { ... }</a:t>
            </a:r>
            <a:endParaRPr/>
          </a:p>
          <a:p>
            <a:pPr marL="742950" marR="0" lvl="1" indent="-285750" algn="l" rtl="0">
              <a:lnSpc>
                <a:spcPct val="10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Cách thứ 2:</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000000"/>
                </a:solidFill>
                <a:latin typeface="Times New Roman"/>
                <a:ea typeface="Times New Roman"/>
                <a:cs typeface="Times New Roman"/>
                <a:sym typeface="Times New Roman"/>
              </a:rPr>
              <a:t>     </a:t>
            </a:r>
            <a:r>
              <a:rPr lang="en-US" sz="2400" b="0" i="0" u="none" strike="noStrike" cap="none">
                <a:solidFill>
                  <a:srgbClr val="3300FF"/>
                </a:solidFill>
                <a:latin typeface="Trebuchet MS"/>
                <a:ea typeface="Trebuchet MS"/>
                <a:cs typeface="Trebuchet MS"/>
                <a:sym typeface="Trebuchet MS"/>
              </a:rPr>
              <a:t>if (“t3h".equals(name)) { ... }</a:t>
            </a:r>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a:solidFill>
                  <a:srgbClr val="000000"/>
                </a:solidFill>
                <a:latin typeface="Times New Roman"/>
                <a:ea typeface="Times New Roman"/>
                <a:cs typeface="Times New Roman"/>
                <a:sym typeface="Times New Roman"/>
              </a:rPr>
              <a:t>Cách thứ 2 được sử dụng phổ biến hơn</a:t>
            </a:r>
            <a:endParaRPr sz="2800" b="0" i="0" u="none" strike="noStrike" cap="none">
              <a:solidFill>
                <a:srgbClr val="000000"/>
              </a:solidFill>
              <a:latin typeface="Times New Roman"/>
              <a:ea typeface="Times New Roman"/>
              <a:cs typeface="Times New Roman"/>
              <a:sym typeface="Times New Roman"/>
            </a:endParaRPr>
          </a:p>
          <a:p>
            <a:pPr marL="342900" marR="0" lvl="0" indent="-342900" algn="l" rtl="0">
              <a:lnSpc>
                <a:spcPct val="100000"/>
              </a:lnSpc>
              <a:spcBef>
                <a:spcPts val="560"/>
              </a:spcBef>
              <a:spcAft>
                <a:spcPts val="0"/>
              </a:spcAft>
              <a:buClr>
                <a:srgbClr val="0073D9"/>
              </a:buClr>
              <a:buSzPts val="1680"/>
              <a:buFont typeface="Noto Sans Symbols"/>
              <a:buChar char="■"/>
            </a:pPr>
            <a:r>
              <a:rPr lang="en-US" sz="2800" b="1" i="0" u="none" strike="noStrike" cap="none">
                <a:solidFill>
                  <a:srgbClr val="000000"/>
                </a:solidFill>
                <a:latin typeface="Times New Roman"/>
                <a:ea typeface="Times New Roman"/>
                <a:cs typeface="Times New Roman"/>
                <a:sym typeface="Times New Roman"/>
              </a:rPr>
              <a:t>Tại sao?</a:t>
            </a:r>
            <a:endParaRPr/>
          </a:p>
          <a:p>
            <a:pPr marL="742950" marR="0" lvl="1" indent="-285750" algn="l" rtl="0">
              <a:lnSpc>
                <a:spcPct val="100000"/>
              </a:lnSpc>
              <a:spcBef>
                <a:spcPts val="480"/>
              </a:spcBef>
              <a:spcAft>
                <a:spcPts val="0"/>
              </a:spcAft>
              <a:buClr>
                <a:srgbClr val="BF00FF"/>
              </a:buClr>
              <a:buSzPts val="1320"/>
              <a:buFont typeface="Noto Sans Symbols"/>
              <a:buChar char="■"/>
            </a:pPr>
            <a:r>
              <a:rPr lang="en-US" sz="2400" b="0" i="0" u="none" strike="noStrike" cap="none">
                <a:solidFill>
                  <a:srgbClr val="000000"/>
                </a:solidFill>
                <a:latin typeface="Times New Roman"/>
                <a:ea typeface="Times New Roman"/>
                <a:cs typeface="Times New Roman"/>
                <a:sym typeface="Times New Roman"/>
              </a:rPr>
              <a:t>Nếu </a:t>
            </a:r>
            <a:r>
              <a:rPr lang="en-US" sz="2400" b="0" i="0" u="none" strike="noStrike" cap="none">
                <a:solidFill>
                  <a:srgbClr val="3300FF"/>
                </a:solidFill>
                <a:latin typeface="Trebuchet MS"/>
                <a:ea typeface="Trebuchet MS"/>
                <a:cs typeface="Trebuchet MS"/>
                <a:sym typeface="Trebuchet MS"/>
              </a:rPr>
              <a:t>name == null</a:t>
            </a:r>
            <a:r>
              <a:rPr lang="en-US" sz="2400" b="0" i="0" u="none" strike="noStrike" cap="none">
                <a:solidFill>
                  <a:srgbClr val="000000"/>
                </a:solidFill>
                <a:latin typeface="Times New Roman"/>
                <a:ea typeface="Times New Roman"/>
                <a:cs typeface="Times New Roman"/>
                <a:sym typeface="Times New Roman"/>
              </a:rPr>
              <a:t>,</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000000"/>
                </a:solidFill>
                <a:latin typeface="Times New Roman"/>
                <a:ea typeface="Times New Roman"/>
                <a:cs typeface="Times New Roman"/>
                <a:sym typeface="Times New Roman"/>
              </a:rPr>
              <a:t>     Cách 1 sẽ xảy ra lỗi </a:t>
            </a:r>
            <a:r>
              <a:rPr lang="en-US" sz="2400" b="0" i="0" u="none" strike="noStrike" cap="none">
                <a:solidFill>
                  <a:srgbClr val="3300FF"/>
                </a:solidFill>
                <a:latin typeface="Trebuchet MS"/>
                <a:ea typeface="Trebuchet MS"/>
                <a:cs typeface="Trebuchet MS"/>
                <a:sym typeface="Trebuchet MS"/>
              </a:rPr>
              <a:t>NullPointerException</a:t>
            </a:r>
            <a:r>
              <a:rPr lang="en-US" sz="2400" b="0" i="0" u="none" strike="noStrike" cap="none">
                <a:solidFill>
                  <a:srgbClr val="000000"/>
                </a:solidFill>
                <a:latin typeface="Times New Roman"/>
                <a:ea typeface="Times New Roman"/>
                <a:cs typeface="Times New Roman"/>
                <a:sym typeface="Times New Roman"/>
              </a:rPr>
              <a:t>, nhưng</a:t>
            </a:r>
            <a:br>
              <a:rPr lang="en-US" sz="2400" b="0" i="0" u="none" strike="noStrike" cap="none">
                <a:solidFill>
                  <a:srgbClr val="000000"/>
                </a:solidFill>
                <a:latin typeface="Times New Roman"/>
                <a:ea typeface="Times New Roman"/>
                <a:cs typeface="Times New Roman"/>
                <a:sym typeface="Times New Roman"/>
              </a:rPr>
            </a:br>
            <a:r>
              <a:rPr lang="en-US" sz="2400" b="0" i="0" u="none" strike="noStrike" cap="none">
                <a:solidFill>
                  <a:srgbClr val="000000"/>
                </a:solidFill>
                <a:latin typeface="Times New Roman"/>
                <a:ea typeface="Times New Roman"/>
                <a:cs typeface="Times New Roman"/>
                <a:sym typeface="Times New Roman"/>
              </a:rPr>
              <a:t>     cách thứ 2 sẽ trả về </a:t>
            </a:r>
            <a:r>
              <a:rPr lang="en-US" sz="2400" b="0" i="0" u="none" strike="noStrike" cap="none">
                <a:solidFill>
                  <a:srgbClr val="3300FF"/>
                </a:solidFill>
                <a:latin typeface="Trebuchet MS"/>
                <a:ea typeface="Trebuchet MS"/>
                <a:cs typeface="Trebuchet MS"/>
                <a:sym typeface="Trebuchet MS"/>
              </a:rPr>
              <a:t>false</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552"/>
                                        </p:tgtEl>
                                        <p:attrNameLst>
                                          <p:attrName>style.visibility</p:attrName>
                                        </p:attrNameLst>
                                      </p:cBhvr>
                                      <p:to>
                                        <p:strVal val="visible"/>
                                      </p:to>
                                    </p:set>
                                    <p:anim calcmode="lin" valueType="num">
                                      <p:cBhvr additive="base">
                                        <p:cTn id="7" dur="500"/>
                                        <p:tgtEl>
                                          <p:spTgt spid="55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549"/>
                                        </p:tgtEl>
                                        <p:attrNameLst>
                                          <p:attrName>style.visibility</p:attrName>
                                        </p:attrNameLst>
                                      </p:cBhvr>
                                      <p:to>
                                        <p:strVal val="visible"/>
                                      </p:to>
                                    </p:set>
                                    <p:anim calcmode="lin" valueType="num">
                                      <p:cBhvr additive="base">
                                        <p:cTn id="10" dur="500"/>
                                        <p:tgtEl>
                                          <p:spTgt spid="54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pic>
        <p:nvPicPr>
          <p:cNvPr id="566" name="Google Shape;566;p2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67" name="Google Shape;567;p2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68" name="Google Shape;568;p26"/>
          <p:cNvGrpSpPr/>
          <p:nvPr/>
        </p:nvGrpSpPr>
        <p:grpSpPr>
          <a:xfrm>
            <a:off x="1092728" y="1097855"/>
            <a:ext cx="9651472" cy="701040"/>
            <a:chOff x="3129129" y="1121776"/>
            <a:chExt cx="5933741" cy="1171624"/>
          </a:xfrm>
        </p:grpSpPr>
        <p:sp>
          <p:nvSpPr>
            <p:cNvPr id="569" name="Google Shape;569;p26"/>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70" name="Google Shape;570;p26"/>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571" name="Google Shape;571;p26"/>
          <p:cNvSpPr txBox="1"/>
          <p:nvPr/>
        </p:nvSpPr>
        <p:spPr>
          <a:xfrm>
            <a:off x="2465293" y="1210149"/>
            <a:ext cx="599617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StringBuilder Và StringBuffer</a:t>
            </a:r>
            <a:endParaRPr sz="2400" b="1">
              <a:solidFill>
                <a:schemeClr val="lt1"/>
              </a:solidFill>
              <a:latin typeface="Times New Roman"/>
              <a:ea typeface="Times New Roman"/>
              <a:cs typeface="Times New Roman"/>
              <a:sym typeface="Times New Roman"/>
            </a:endParaRPr>
          </a:p>
        </p:txBody>
      </p:sp>
      <p:grpSp>
        <p:nvGrpSpPr>
          <p:cNvPr id="572" name="Google Shape;572;p26"/>
          <p:cNvGrpSpPr/>
          <p:nvPr/>
        </p:nvGrpSpPr>
        <p:grpSpPr>
          <a:xfrm>
            <a:off x="1499323" y="1067761"/>
            <a:ext cx="933937" cy="789889"/>
            <a:chOff x="2912215" y="455848"/>
            <a:chExt cx="1066422" cy="1974366"/>
          </a:xfrm>
        </p:grpSpPr>
        <p:grpSp>
          <p:nvGrpSpPr>
            <p:cNvPr id="573" name="Google Shape;573;p26"/>
            <p:cNvGrpSpPr/>
            <p:nvPr/>
          </p:nvGrpSpPr>
          <p:grpSpPr>
            <a:xfrm>
              <a:off x="2912215" y="455848"/>
              <a:ext cx="1066422" cy="1974366"/>
              <a:chOff x="2996200" y="693603"/>
              <a:chExt cx="1014663" cy="1878543"/>
            </a:xfrm>
          </p:grpSpPr>
          <p:sp>
            <p:nvSpPr>
              <p:cNvPr id="574" name="Google Shape;574;p26"/>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75" name="Google Shape;575;p26"/>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76" name="Google Shape;576;p26"/>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03</a:t>
              </a:r>
              <a:endParaRPr sz="2400">
                <a:solidFill>
                  <a:srgbClr val="E87071"/>
                </a:solidFill>
                <a:latin typeface="Impact"/>
                <a:ea typeface="Impact"/>
                <a:cs typeface="Impact"/>
                <a:sym typeface="Impact"/>
              </a:endParaRPr>
            </a:p>
          </p:txBody>
        </p:sp>
      </p:grpSp>
      <p:sp>
        <p:nvSpPr>
          <p:cNvPr id="577" name="Google Shape;577;p26"/>
          <p:cNvSpPr txBox="1"/>
          <p:nvPr/>
        </p:nvSpPr>
        <p:spPr>
          <a:xfrm>
            <a:off x="1005260" y="1897082"/>
            <a:ext cx="9715194" cy="3970318"/>
          </a:xfrm>
          <a:prstGeom prst="rect">
            <a:avLst/>
          </a:prstGeom>
          <a:noFill/>
          <a:ln>
            <a:noFill/>
          </a:ln>
        </p:spPr>
        <p:txBody>
          <a:bodyPr spcFirstLastPara="1" wrap="square" lIns="91425" tIns="45700" rIns="91425" bIns="45700" anchor="t" anchorCtr="0">
            <a:spAutoFit/>
          </a:bodyPr>
          <a:lstStyle/>
          <a:p>
            <a:pPr marL="457200" marR="0" lvl="0" indent="-457200" algn="l" rtl="0">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StringBuilder và StringBuffer là khá giống nhau.</a:t>
            </a:r>
            <a:endParaRPr/>
          </a:p>
          <a:p>
            <a:pPr marL="457200" marR="0" lvl="0" indent="-457200" algn="l" rtl="0">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StringBuilder có các phương thức tương tự nhưng không được đồng bộ, vì vậy mà hiệu suất của nó cao hơn, bạn nên sử dụng StringBuilder trong ứng dụng đơn luồng, hoặc sử dụng như một biến địa phương trong một phương thức</a:t>
            </a:r>
            <a:endParaRPr sz="28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800"/>
              <a:buFont typeface="Noto Sans Symbols"/>
              <a:buChar char="❖"/>
            </a:pPr>
            <a:r>
              <a:rPr lang="en-US" sz="2800">
                <a:solidFill>
                  <a:schemeClr val="dk1"/>
                </a:solidFill>
                <a:latin typeface="Times New Roman"/>
                <a:ea typeface="Times New Roman"/>
                <a:cs typeface="Times New Roman"/>
                <a:sym typeface="Times New Roman"/>
              </a:rPr>
              <a:t>StringBuffer đã được đồng bộ, nó thích hợp khi làm việc với ứng dụng đa luồng, nhiều luồng có thể truy cập vào một đối tượng StringBuffer cùng lúc.</a:t>
            </a:r>
            <a:endParaRPr sz="28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68"/>
                                        </p:tgtEl>
                                        <p:attrNameLst>
                                          <p:attrName>style.visibility</p:attrName>
                                        </p:attrNameLst>
                                      </p:cBhvr>
                                      <p:to>
                                        <p:strVal val="visible"/>
                                      </p:to>
                                    </p:set>
                                    <p:anim calcmode="lin" valueType="num">
                                      <p:cBhvr additive="base">
                                        <p:cTn id="7" dur="500"/>
                                        <p:tgtEl>
                                          <p:spTgt spid="568"/>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72"/>
                                        </p:tgtEl>
                                        <p:attrNameLst>
                                          <p:attrName>style.visibility</p:attrName>
                                        </p:attrNameLst>
                                      </p:cBhvr>
                                      <p:to>
                                        <p:strVal val="visible"/>
                                      </p:to>
                                    </p:set>
                                    <p:anim calcmode="lin" valueType="num">
                                      <p:cBhvr additive="base">
                                        <p:cTn id="11" dur="500"/>
                                        <p:tgtEl>
                                          <p:spTgt spid="572"/>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pic>
        <p:nvPicPr>
          <p:cNvPr id="582" name="Google Shape;582;p2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83" name="Google Shape;583;p2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584" name="Google Shape;584;p27"/>
          <p:cNvGrpSpPr/>
          <p:nvPr/>
        </p:nvGrpSpPr>
        <p:grpSpPr>
          <a:xfrm>
            <a:off x="940328" y="1018503"/>
            <a:ext cx="9576286" cy="701040"/>
            <a:chOff x="3129129" y="1121776"/>
            <a:chExt cx="5933741" cy="1171624"/>
          </a:xfrm>
        </p:grpSpPr>
        <p:sp>
          <p:nvSpPr>
            <p:cNvPr id="585" name="Google Shape;585;p27"/>
            <p:cNvSpPr/>
            <p:nvPr/>
          </p:nvSpPr>
          <p:spPr>
            <a:xfrm>
              <a:off x="3129129" y="1121776"/>
              <a:ext cx="5933741" cy="1171624"/>
            </a:xfrm>
            <a:prstGeom prst="roundRect">
              <a:avLst>
                <a:gd name="adj" fmla="val 50000"/>
              </a:avLst>
            </a:prstGeom>
            <a:solidFill>
              <a:srgbClr val="D8D8D8">
                <a:alpha val="49803"/>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sp>
          <p:nvSpPr>
            <p:cNvPr id="586" name="Google Shape;586;p27"/>
            <p:cNvSpPr/>
            <p:nvPr/>
          </p:nvSpPr>
          <p:spPr>
            <a:xfrm>
              <a:off x="3289330" y="1253414"/>
              <a:ext cx="5613340" cy="908350"/>
            </a:xfrm>
            <a:prstGeom prst="roundRect">
              <a:avLst>
                <a:gd name="adj" fmla="val 50000"/>
              </a:avLst>
            </a:prstGeom>
            <a:gradFill>
              <a:gsLst>
                <a:gs pos="0">
                  <a:srgbClr val="E87071"/>
                </a:gs>
                <a:gs pos="100000">
                  <a:srgbClr val="F1A9A9"/>
                </a:gs>
              </a:gsLst>
              <a:lin ang="0" scaled="0"/>
            </a:gradFill>
            <a:ln w="19050" cap="flat" cmpd="sng">
              <a:solidFill>
                <a:srgbClr val="F1A9A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rgbClr val="FFAA2D"/>
                </a:solidFill>
                <a:latin typeface="Arial"/>
                <a:ea typeface="Arial"/>
                <a:cs typeface="Arial"/>
                <a:sym typeface="Arial"/>
              </a:endParaRPr>
            </a:p>
          </p:txBody>
        </p:sp>
      </p:grpSp>
      <p:sp>
        <p:nvSpPr>
          <p:cNvPr id="587" name="Google Shape;587;p27"/>
          <p:cNvSpPr txBox="1"/>
          <p:nvPr/>
        </p:nvSpPr>
        <p:spPr>
          <a:xfrm>
            <a:off x="2312893" y="1130797"/>
            <a:ext cx="5949469"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a:solidFill>
                  <a:schemeClr val="lt1"/>
                </a:solidFill>
                <a:latin typeface="Times New Roman"/>
                <a:ea typeface="Times New Roman"/>
                <a:cs typeface="Times New Roman"/>
                <a:sym typeface="Times New Roman"/>
              </a:rPr>
              <a:t>StringBuilder Và StringBuffer</a:t>
            </a:r>
            <a:endParaRPr sz="2400" b="1">
              <a:solidFill>
                <a:schemeClr val="lt1"/>
              </a:solidFill>
              <a:latin typeface="Times New Roman"/>
              <a:ea typeface="Times New Roman"/>
              <a:cs typeface="Times New Roman"/>
              <a:sym typeface="Times New Roman"/>
            </a:endParaRPr>
          </a:p>
        </p:txBody>
      </p:sp>
      <p:grpSp>
        <p:nvGrpSpPr>
          <p:cNvPr id="588" name="Google Shape;588;p27"/>
          <p:cNvGrpSpPr/>
          <p:nvPr/>
        </p:nvGrpSpPr>
        <p:grpSpPr>
          <a:xfrm>
            <a:off x="1346923" y="988409"/>
            <a:ext cx="926661" cy="789889"/>
            <a:chOff x="2912215" y="455848"/>
            <a:chExt cx="1066422" cy="1974366"/>
          </a:xfrm>
        </p:grpSpPr>
        <p:grpSp>
          <p:nvGrpSpPr>
            <p:cNvPr id="589" name="Google Shape;589;p27"/>
            <p:cNvGrpSpPr/>
            <p:nvPr/>
          </p:nvGrpSpPr>
          <p:grpSpPr>
            <a:xfrm>
              <a:off x="2912215" y="455848"/>
              <a:ext cx="1066422" cy="1974366"/>
              <a:chOff x="2996200" y="693603"/>
              <a:chExt cx="1014663" cy="1878543"/>
            </a:xfrm>
          </p:grpSpPr>
          <p:sp>
            <p:nvSpPr>
              <p:cNvPr id="590" name="Google Shape;590;p27"/>
              <p:cNvSpPr/>
              <p:nvPr/>
            </p:nvSpPr>
            <p:spPr>
              <a:xfrm>
                <a:off x="3120961" y="975274"/>
                <a:ext cx="765141" cy="1292595"/>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sp>
            <p:nvSpPr>
              <p:cNvPr id="591" name="Google Shape;591;p27"/>
              <p:cNvSpPr/>
              <p:nvPr/>
            </p:nvSpPr>
            <p:spPr>
              <a:xfrm>
                <a:off x="2996200" y="693603"/>
                <a:ext cx="1014663" cy="1878543"/>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014">
                  <a:solidFill>
                    <a:schemeClr val="lt1"/>
                  </a:solidFill>
                  <a:latin typeface="Arial"/>
                  <a:ea typeface="Arial"/>
                  <a:cs typeface="Arial"/>
                  <a:sym typeface="Arial"/>
                </a:endParaRPr>
              </a:p>
            </p:txBody>
          </p:sp>
        </p:grpSp>
        <p:sp>
          <p:nvSpPr>
            <p:cNvPr id="592" name="Google Shape;592;p27"/>
            <p:cNvSpPr txBox="1"/>
            <p:nvPr/>
          </p:nvSpPr>
          <p:spPr>
            <a:xfrm>
              <a:off x="3058305" y="850449"/>
              <a:ext cx="774239" cy="1153954"/>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400">
                  <a:solidFill>
                    <a:srgbClr val="E87071"/>
                  </a:solidFill>
                  <a:latin typeface="Impact"/>
                  <a:ea typeface="Impact"/>
                  <a:cs typeface="Impact"/>
                  <a:sym typeface="Impact"/>
                </a:rPr>
                <a:t>03</a:t>
              </a:r>
              <a:endParaRPr sz="2400">
                <a:solidFill>
                  <a:srgbClr val="E87071"/>
                </a:solidFill>
                <a:latin typeface="Impact"/>
                <a:ea typeface="Impact"/>
                <a:cs typeface="Impact"/>
                <a:sym typeface="Impact"/>
              </a:endParaRPr>
            </a:p>
          </p:txBody>
        </p:sp>
      </p:grpSp>
      <p:pic>
        <p:nvPicPr>
          <p:cNvPr id="593" name="Google Shape;593;p27"/>
          <p:cNvPicPr preferRelativeResize="0"/>
          <p:nvPr/>
        </p:nvPicPr>
        <p:blipFill rotWithShape="1">
          <a:blip r:embed="rId5">
            <a:alphaModFix/>
          </a:blip>
          <a:srcRect/>
          <a:stretch/>
        </p:blipFill>
        <p:spPr>
          <a:xfrm>
            <a:off x="953452" y="1907527"/>
            <a:ext cx="9562148" cy="4112273"/>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584"/>
                                        </p:tgtEl>
                                        <p:attrNameLst>
                                          <p:attrName>style.visibility</p:attrName>
                                        </p:attrNameLst>
                                      </p:cBhvr>
                                      <p:to>
                                        <p:strVal val="visible"/>
                                      </p:to>
                                    </p:set>
                                    <p:anim calcmode="lin" valueType="num">
                                      <p:cBhvr additive="base">
                                        <p:cTn id="7" dur="500"/>
                                        <p:tgtEl>
                                          <p:spTgt spid="584"/>
                                        </p:tgtEl>
                                        <p:attrNameLst>
                                          <p:attrName>ppt_x</p:attrName>
                                        </p:attrNameLst>
                                      </p:cBhvr>
                                      <p:tavLst>
                                        <p:tav tm="0">
                                          <p:val>
                                            <p:strVal val="#ppt_x+1"/>
                                          </p:val>
                                        </p:tav>
                                        <p:tav tm="100000">
                                          <p:val>
                                            <p:strVal val="#ppt_x"/>
                                          </p:val>
                                        </p:tav>
                                      </p:tavLst>
                                    </p:anim>
                                  </p:childTnLst>
                                </p:cTn>
                              </p:par>
                            </p:childTnLst>
                          </p:cTn>
                        </p:par>
                        <p:par>
                          <p:cTn id="8" fill="hold">
                            <p:stCondLst>
                              <p:cond delay="500"/>
                            </p:stCondLst>
                            <p:childTnLst>
                              <p:par>
                                <p:cTn id="9" presetID="2" presetClass="entr" presetSubtype="8" fill="hold" nodeType="afterEffect">
                                  <p:stCondLst>
                                    <p:cond delay="0"/>
                                  </p:stCondLst>
                                  <p:childTnLst>
                                    <p:set>
                                      <p:cBhvr>
                                        <p:cTn id="10" dur="1" fill="hold">
                                          <p:stCondLst>
                                            <p:cond delay="0"/>
                                          </p:stCondLst>
                                        </p:cTn>
                                        <p:tgtEl>
                                          <p:spTgt spid="588"/>
                                        </p:tgtEl>
                                        <p:attrNameLst>
                                          <p:attrName>style.visibility</p:attrName>
                                        </p:attrNameLst>
                                      </p:cBhvr>
                                      <p:to>
                                        <p:strVal val="visible"/>
                                      </p:to>
                                    </p:set>
                                    <p:anim calcmode="lin" valueType="num">
                                      <p:cBhvr additive="base">
                                        <p:cTn id="11" dur="500"/>
                                        <p:tgtEl>
                                          <p:spTgt spid="58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pic>
        <p:nvPicPr>
          <p:cNvPr id="598" name="Google Shape;598;p2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599" name="Google Shape;599;p28"/>
          <p:cNvPicPr preferRelativeResize="0"/>
          <p:nvPr/>
        </p:nvPicPr>
        <p:blipFill rotWithShape="1">
          <a:blip r:embed="rId4">
            <a:alphaModFix/>
          </a:blip>
          <a:srcRect/>
          <a:stretch/>
        </p:blipFill>
        <p:spPr>
          <a:xfrm>
            <a:off x="304800" y="228600"/>
            <a:ext cx="1143000" cy="821245"/>
          </a:xfrm>
          <a:prstGeom prst="rect">
            <a:avLst/>
          </a:prstGeom>
          <a:noFill/>
          <a:ln>
            <a:noFill/>
          </a:ln>
        </p:spPr>
      </p:pic>
      <p:pic>
        <p:nvPicPr>
          <p:cNvPr id="600" name="Google Shape;600;p28" descr="Hỏi - đáp: Lộ trình du học với ngân sách thấp"/>
          <p:cNvPicPr preferRelativeResize="0"/>
          <p:nvPr/>
        </p:nvPicPr>
        <p:blipFill rotWithShape="1">
          <a:blip r:embed="rId5">
            <a:alphaModFix/>
          </a:blip>
          <a:srcRect/>
          <a:stretch/>
        </p:blipFill>
        <p:spPr>
          <a:xfrm>
            <a:off x="1828800" y="1447800"/>
            <a:ext cx="7515616" cy="4477077"/>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3"/>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99" name="Google Shape;99;p3"/>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00" name="Google Shape;100;p3"/>
          <p:cNvGrpSpPr/>
          <p:nvPr/>
        </p:nvGrpSpPr>
        <p:grpSpPr>
          <a:xfrm>
            <a:off x="1295400" y="1177508"/>
            <a:ext cx="8812800" cy="657592"/>
            <a:chOff x="3129129" y="1121776"/>
            <a:chExt cx="5933741" cy="1171624"/>
          </a:xfrm>
        </p:grpSpPr>
        <p:sp>
          <p:nvSpPr>
            <p:cNvPr id="101" name="Google Shape;101;p3"/>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02" name="Google Shape;102;p3"/>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103" name="Google Shape;103;p3"/>
          <p:cNvGrpSpPr/>
          <p:nvPr/>
        </p:nvGrpSpPr>
        <p:grpSpPr>
          <a:xfrm>
            <a:off x="1294127" y="1044941"/>
            <a:ext cx="1501268" cy="1224860"/>
            <a:chOff x="2805864" y="800639"/>
            <a:chExt cx="2097411" cy="2097409"/>
          </a:xfrm>
        </p:grpSpPr>
        <p:grpSp>
          <p:nvGrpSpPr>
            <p:cNvPr id="104" name="Google Shape;104;p3"/>
            <p:cNvGrpSpPr/>
            <p:nvPr/>
          </p:nvGrpSpPr>
          <p:grpSpPr>
            <a:xfrm>
              <a:off x="2805864" y="800639"/>
              <a:ext cx="2097411" cy="2097409"/>
              <a:chOff x="2895010" y="1021661"/>
              <a:chExt cx="1995612" cy="1995615"/>
            </a:xfrm>
          </p:grpSpPr>
          <p:grpSp>
            <p:nvGrpSpPr>
              <p:cNvPr id="105" name="Google Shape;105;p3"/>
              <p:cNvGrpSpPr/>
              <p:nvPr/>
            </p:nvGrpSpPr>
            <p:grpSpPr>
              <a:xfrm>
                <a:off x="2895010" y="1021661"/>
                <a:ext cx="1995612" cy="1995615"/>
                <a:chOff x="6436547" y="2436062"/>
                <a:chExt cx="3585704" cy="3585704"/>
              </a:xfrm>
            </p:grpSpPr>
            <p:sp>
              <p:nvSpPr>
                <p:cNvPr id="106" name="Google Shape;106;p3"/>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07" name="Google Shape;107;p3"/>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08" name="Google Shape;108;p3"/>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09" name="Google Shape;109;p3"/>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10" name="Google Shape;110;p3"/>
            <p:cNvSpPr txBox="1"/>
            <p:nvPr/>
          </p:nvSpPr>
          <p:spPr>
            <a:xfrm>
              <a:off x="3467445" y="1147356"/>
              <a:ext cx="774244" cy="89594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111" name="Google Shape;111;p3"/>
          <p:cNvSpPr/>
          <p:nvPr/>
        </p:nvSpPr>
        <p:spPr>
          <a:xfrm>
            <a:off x="1295400" y="1823187"/>
            <a:ext cx="8991600" cy="2893100"/>
          </a:xfrm>
          <a:prstGeom prst="rect">
            <a:avLst/>
          </a:prstGeom>
          <a:noFill/>
          <a:ln>
            <a:noFill/>
          </a:ln>
        </p:spPr>
        <p:txBody>
          <a:bodyPr spcFirstLastPara="1" wrap="square" lIns="91425" tIns="45700" rIns="91425" bIns="45700" anchor="ctr" anchorCtr="0">
            <a:spAutoFit/>
          </a:bodyPr>
          <a:lstStyle/>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Mảng (array) là một tập hợp các phần tử có cùng kiểu được lưu trữ gần nhau trong bộ nhớ.</a:t>
            </a:r>
            <a:endParaRPr sz="26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Là một đối tượng chứa các phần tử có kiểu dữ liệu giống nhau. </a:t>
            </a:r>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Chỉ có thể lưu trữ một tập các phần tử có số lượng phần tử cố định.</a:t>
            </a:r>
            <a:endParaRPr sz="26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Mảng trong java lưu các phần tử theo chỉ số, chỉ số của phần tử đầu tiên là 0.</a:t>
            </a:r>
            <a:endParaRPr sz="2600">
              <a:solidFill>
                <a:schemeClr val="dk1"/>
              </a:solidFill>
              <a:latin typeface="Times New Roman"/>
              <a:ea typeface="Times New Roman"/>
              <a:cs typeface="Times New Roman"/>
              <a:sym typeface="Times New Roman"/>
            </a:endParaRPr>
          </a:p>
        </p:txBody>
      </p:sp>
      <p:pic>
        <p:nvPicPr>
          <p:cNvPr id="112" name="Google Shape;112;p3" descr="Mảng trong java"/>
          <p:cNvPicPr preferRelativeResize="0"/>
          <p:nvPr/>
        </p:nvPicPr>
        <p:blipFill rotWithShape="1">
          <a:blip r:embed="rId5">
            <a:alphaModFix/>
          </a:blip>
          <a:srcRect/>
          <a:stretch/>
        </p:blipFill>
        <p:spPr>
          <a:xfrm>
            <a:off x="3967783" y="4274820"/>
            <a:ext cx="5778197" cy="18973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p:tgtEl>
                                          <p:spTgt spid="103"/>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00"/>
                                        </p:tgtEl>
                                        <p:attrNameLst>
                                          <p:attrName>style.visibility</p:attrName>
                                        </p:attrNameLst>
                                      </p:cBhvr>
                                      <p:to>
                                        <p:strVal val="visible"/>
                                      </p:to>
                                    </p:set>
                                    <p:anim calcmode="lin" valueType="num">
                                      <p:cBhvr additive="base">
                                        <p:cTn id="10" dur="500"/>
                                        <p:tgtEl>
                                          <p:spTgt spid="100"/>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pic>
        <p:nvPicPr>
          <p:cNvPr id="117" name="Google Shape;117;p4"/>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18" name="Google Shape;118;p4"/>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19" name="Google Shape;119;p4"/>
          <p:cNvGrpSpPr/>
          <p:nvPr/>
        </p:nvGrpSpPr>
        <p:grpSpPr>
          <a:xfrm>
            <a:off x="1295400" y="1177508"/>
            <a:ext cx="8812800" cy="657592"/>
            <a:chOff x="3129129" y="1121776"/>
            <a:chExt cx="5933741" cy="1171624"/>
          </a:xfrm>
        </p:grpSpPr>
        <p:sp>
          <p:nvSpPr>
            <p:cNvPr id="120" name="Google Shape;120;p4"/>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21" name="Google Shape;121;p4"/>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122" name="Google Shape;122;p4"/>
          <p:cNvGrpSpPr/>
          <p:nvPr/>
        </p:nvGrpSpPr>
        <p:grpSpPr>
          <a:xfrm>
            <a:off x="1294127" y="1044941"/>
            <a:ext cx="1501268" cy="1224860"/>
            <a:chOff x="2805864" y="800639"/>
            <a:chExt cx="2097411" cy="2097409"/>
          </a:xfrm>
        </p:grpSpPr>
        <p:grpSp>
          <p:nvGrpSpPr>
            <p:cNvPr id="123" name="Google Shape;123;p4"/>
            <p:cNvGrpSpPr/>
            <p:nvPr/>
          </p:nvGrpSpPr>
          <p:grpSpPr>
            <a:xfrm>
              <a:off x="2805864" y="800639"/>
              <a:ext cx="2097411" cy="2097409"/>
              <a:chOff x="2895010" y="1021661"/>
              <a:chExt cx="1995612" cy="1995615"/>
            </a:xfrm>
          </p:grpSpPr>
          <p:grpSp>
            <p:nvGrpSpPr>
              <p:cNvPr id="124" name="Google Shape;124;p4"/>
              <p:cNvGrpSpPr/>
              <p:nvPr/>
            </p:nvGrpSpPr>
            <p:grpSpPr>
              <a:xfrm>
                <a:off x="2895010" y="1021661"/>
                <a:ext cx="1995612" cy="1995615"/>
                <a:chOff x="6436547" y="2436062"/>
                <a:chExt cx="3585704" cy="3585704"/>
              </a:xfrm>
            </p:grpSpPr>
            <p:sp>
              <p:nvSpPr>
                <p:cNvPr id="125" name="Google Shape;125;p4"/>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26" name="Google Shape;126;p4"/>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27" name="Google Shape;127;p4"/>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28" name="Google Shape;128;p4"/>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29" name="Google Shape;129;p4"/>
            <p:cNvSpPr txBox="1"/>
            <p:nvPr/>
          </p:nvSpPr>
          <p:spPr>
            <a:xfrm>
              <a:off x="3467445" y="1147356"/>
              <a:ext cx="774244" cy="89594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130" name="Google Shape;130;p4"/>
          <p:cNvSpPr/>
          <p:nvPr/>
        </p:nvSpPr>
        <p:spPr>
          <a:xfrm>
            <a:off x="1206000" y="2152175"/>
            <a:ext cx="8991600" cy="2554545"/>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3000" b="1">
                <a:solidFill>
                  <a:srgbClr val="333333"/>
                </a:solidFill>
                <a:latin typeface="Times New Roman"/>
                <a:ea typeface="Times New Roman"/>
                <a:cs typeface="Times New Roman"/>
                <a:sym typeface="Times New Roman"/>
              </a:rPr>
              <a:t>Các thao tác với mảng</a:t>
            </a:r>
            <a:endParaRPr sz="3000" b="1">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Khai báo</a:t>
            </a:r>
            <a:endParaRPr sz="2600">
              <a:solidFill>
                <a:srgbClr val="333333"/>
              </a:solidFill>
              <a:latin typeface="Times New Roman"/>
              <a:ea typeface="Times New Roman"/>
              <a:cs typeface="Times New Roman"/>
              <a:sym typeface="Times New Roman"/>
            </a:endParaRPr>
          </a:p>
          <a:p>
            <a:pPr marL="457200" marR="0" lvl="0" indent="-457200" algn="l" rtl="0">
              <a:spcBef>
                <a:spcPts val="0"/>
              </a:spcBef>
              <a:spcAft>
                <a:spcPts val="0"/>
              </a:spcAft>
              <a:buClr>
                <a:schemeClr val="dk1"/>
              </a:buClr>
              <a:buSzPts val="2600"/>
              <a:buFont typeface="Noto Sans Symbols"/>
              <a:buChar char="⮚"/>
            </a:pPr>
            <a:r>
              <a:rPr lang="en-US" sz="2600">
                <a:solidFill>
                  <a:schemeClr val="dk1"/>
                </a:solidFill>
                <a:latin typeface="Times New Roman"/>
                <a:ea typeface="Times New Roman"/>
                <a:cs typeface="Times New Roman"/>
                <a:sym typeface="Times New Roman"/>
              </a:rPr>
              <a:t>Truy xuất (đọc ghi) các phần tử</a:t>
            </a:r>
            <a:endParaRPr sz="2600">
              <a:solidFill>
                <a:schemeClr val="dk1"/>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Lấy số phần tử</a:t>
            </a:r>
            <a:endParaRPr sz="2600">
              <a:solidFill>
                <a:srgbClr val="333333"/>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Duyệt mảng</a:t>
            </a:r>
            <a:endParaRPr sz="2600">
              <a:solidFill>
                <a:srgbClr val="333333"/>
              </a:solidFill>
              <a:latin typeface="Times New Roman"/>
              <a:ea typeface="Times New Roman"/>
              <a:cs typeface="Times New Roman"/>
              <a:sym typeface="Times New Roman"/>
            </a:endParaRPr>
          </a:p>
          <a:p>
            <a:pPr marL="457200" marR="0" lvl="0" indent="-457200" algn="l" rtl="0">
              <a:spcBef>
                <a:spcPts val="0"/>
              </a:spcBef>
              <a:spcAft>
                <a:spcPts val="0"/>
              </a:spcAft>
              <a:buClr>
                <a:srgbClr val="333333"/>
              </a:buClr>
              <a:buSzPts val="2600"/>
              <a:buFont typeface="Noto Sans Symbols"/>
              <a:buChar char="⮚"/>
            </a:pPr>
            <a:r>
              <a:rPr lang="en-US" sz="2600">
                <a:solidFill>
                  <a:srgbClr val="333333"/>
                </a:solidFill>
                <a:latin typeface="Times New Roman"/>
                <a:ea typeface="Times New Roman"/>
                <a:cs typeface="Times New Roman"/>
                <a:sym typeface="Times New Roman"/>
              </a:rPr>
              <a:t>Sắp xếp các phần tử mảng</a:t>
            </a:r>
            <a:endParaRPr sz="2600">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22"/>
                                        </p:tgtEl>
                                        <p:attrNameLst>
                                          <p:attrName>style.visibility</p:attrName>
                                        </p:attrNameLst>
                                      </p:cBhvr>
                                      <p:to>
                                        <p:strVal val="visible"/>
                                      </p:to>
                                    </p:set>
                                    <p:anim calcmode="lin" valueType="num">
                                      <p:cBhvr additive="base">
                                        <p:cTn id="7" dur="500"/>
                                        <p:tgtEl>
                                          <p:spTgt spid="12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19"/>
                                        </p:tgtEl>
                                        <p:attrNameLst>
                                          <p:attrName>style.visibility</p:attrName>
                                        </p:attrNameLst>
                                      </p:cBhvr>
                                      <p:to>
                                        <p:strVal val="visible"/>
                                      </p:to>
                                    </p:set>
                                    <p:anim calcmode="lin" valueType="num">
                                      <p:cBhvr additive="base">
                                        <p:cTn id="10" dur="500"/>
                                        <p:tgtEl>
                                          <p:spTgt spid="11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5"/>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36" name="Google Shape;136;p5"/>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37" name="Google Shape;137;p5"/>
          <p:cNvGrpSpPr/>
          <p:nvPr/>
        </p:nvGrpSpPr>
        <p:grpSpPr>
          <a:xfrm>
            <a:off x="838200" y="1112908"/>
            <a:ext cx="9144000" cy="657592"/>
            <a:chOff x="3129129" y="1121776"/>
            <a:chExt cx="5933741" cy="1171624"/>
          </a:xfrm>
        </p:grpSpPr>
        <p:sp>
          <p:nvSpPr>
            <p:cNvPr id="138" name="Google Shape;138;p5"/>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39" name="Google Shape;139;p5"/>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140" name="Google Shape;140;p5"/>
          <p:cNvGrpSpPr/>
          <p:nvPr/>
        </p:nvGrpSpPr>
        <p:grpSpPr>
          <a:xfrm>
            <a:off x="747508" y="993274"/>
            <a:ext cx="1488963" cy="1145294"/>
            <a:chOff x="2805864" y="800639"/>
            <a:chExt cx="2097411" cy="2097409"/>
          </a:xfrm>
        </p:grpSpPr>
        <p:grpSp>
          <p:nvGrpSpPr>
            <p:cNvPr id="141" name="Google Shape;141;p5"/>
            <p:cNvGrpSpPr/>
            <p:nvPr/>
          </p:nvGrpSpPr>
          <p:grpSpPr>
            <a:xfrm>
              <a:off x="2805864" y="800639"/>
              <a:ext cx="2097411" cy="2097409"/>
              <a:chOff x="2895010" y="1021661"/>
              <a:chExt cx="1995612" cy="1995615"/>
            </a:xfrm>
          </p:grpSpPr>
          <p:grpSp>
            <p:nvGrpSpPr>
              <p:cNvPr id="142" name="Google Shape;142;p5"/>
              <p:cNvGrpSpPr/>
              <p:nvPr/>
            </p:nvGrpSpPr>
            <p:grpSpPr>
              <a:xfrm>
                <a:off x="2895010" y="1021661"/>
                <a:ext cx="1995612" cy="1995615"/>
                <a:chOff x="6436547" y="2436062"/>
                <a:chExt cx="3585704" cy="3585704"/>
              </a:xfrm>
            </p:grpSpPr>
            <p:sp>
              <p:nvSpPr>
                <p:cNvPr id="143" name="Google Shape;143;p5"/>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44" name="Google Shape;144;p5"/>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45" name="Google Shape;145;p5"/>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46" name="Google Shape;146;p5"/>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47" name="Google Shape;147;p5"/>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148" name="Google Shape;148;p5"/>
          <p:cNvSpPr/>
          <p:nvPr/>
        </p:nvSpPr>
        <p:spPr>
          <a:xfrm>
            <a:off x="992092" y="1900465"/>
            <a:ext cx="8835871" cy="37555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Mảng là tập hợp có giới hạn các phần tử có CÙNG KIỂU DỮ LIỆU</a:t>
            </a:r>
            <a:endParaRPr/>
          </a:p>
        </p:txBody>
      </p:sp>
      <p:sp>
        <p:nvSpPr>
          <p:cNvPr id="149" name="Google Shape;149;p5"/>
          <p:cNvSpPr/>
          <p:nvPr/>
        </p:nvSpPr>
        <p:spPr>
          <a:xfrm>
            <a:off x="992092" y="2424963"/>
            <a:ext cx="8835871" cy="37555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Số lượng phần tử(size) được xác định khi khai báo và không đổi</a:t>
            </a:r>
            <a:endParaRPr/>
          </a:p>
        </p:txBody>
      </p:sp>
      <p:sp>
        <p:nvSpPr>
          <p:cNvPr id="150" name="Google Shape;150;p5"/>
          <p:cNvSpPr/>
          <p:nvPr/>
        </p:nvSpPr>
        <p:spPr>
          <a:xfrm>
            <a:off x="4073017" y="2900636"/>
            <a:ext cx="2434728" cy="503585"/>
          </a:xfrm>
          <a:prstGeom prst="downArrowCallout">
            <a:avLst>
              <a:gd name="adj1" fmla="val 25000"/>
              <a:gd name="adj2" fmla="val 25000"/>
              <a:gd name="adj3" fmla="val 25000"/>
              <a:gd name="adj4" fmla="val 64977"/>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Cú pháp</a:t>
            </a:r>
            <a:endParaRPr/>
          </a:p>
        </p:txBody>
      </p:sp>
      <p:pic>
        <p:nvPicPr>
          <p:cNvPr id="151" name="Google Shape;151;p5"/>
          <p:cNvPicPr preferRelativeResize="0"/>
          <p:nvPr/>
        </p:nvPicPr>
        <p:blipFill rotWithShape="1">
          <a:blip r:embed="rId5">
            <a:alphaModFix/>
          </a:blip>
          <a:srcRect/>
          <a:stretch/>
        </p:blipFill>
        <p:spPr>
          <a:xfrm>
            <a:off x="2467931" y="3404221"/>
            <a:ext cx="5884538" cy="276797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40"/>
                                        </p:tgtEl>
                                        <p:attrNameLst>
                                          <p:attrName>style.visibility</p:attrName>
                                        </p:attrNameLst>
                                      </p:cBhvr>
                                      <p:to>
                                        <p:strVal val="visible"/>
                                      </p:to>
                                    </p:set>
                                    <p:anim calcmode="lin" valueType="num">
                                      <p:cBhvr additive="base">
                                        <p:cTn id="7" dur="500"/>
                                        <p:tgtEl>
                                          <p:spTgt spid="140"/>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37"/>
                                        </p:tgtEl>
                                        <p:attrNameLst>
                                          <p:attrName>style.visibility</p:attrName>
                                        </p:attrNameLst>
                                      </p:cBhvr>
                                      <p:to>
                                        <p:strVal val="visible"/>
                                      </p:to>
                                    </p:set>
                                    <p:anim calcmode="lin" valueType="num">
                                      <p:cBhvr additive="base">
                                        <p:cTn id="10" dur="500"/>
                                        <p:tgtEl>
                                          <p:spTgt spid="13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pic>
        <p:nvPicPr>
          <p:cNvPr id="156" name="Google Shape;156;p6"/>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57" name="Google Shape;157;p6"/>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58" name="Google Shape;158;p6"/>
          <p:cNvGrpSpPr/>
          <p:nvPr/>
        </p:nvGrpSpPr>
        <p:grpSpPr>
          <a:xfrm>
            <a:off x="838200" y="1112908"/>
            <a:ext cx="9144000" cy="657592"/>
            <a:chOff x="3129129" y="1121776"/>
            <a:chExt cx="5933741" cy="1171624"/>
          </a:xfrm>
        </p:grpSpPr>
        <p:sp>
          <p:nvSpPr>
            <p:cNvPr id="159" name="Google Shape;159;p6"/>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60" name="Google Shape;160;p6"/>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161" name="Google Shape;161;p6"/>
          <p:cNvGrpSpPr/>
          <p:nvPr/>
        </p:nvGrpSpPr>
        <p:grpSpPr>
          <a:xfrm>
            <a:off x="747508" y="993274"/>
            <a:ext cx="1488963" cy="1145294"/>
            <a:chOff x="2805864" y="800639"/>
            <a:chExt cx="2097411" cy="2097409"/>
          </a:xfrm>
        </p:grpSpPr>
        <p:grpSp>
          <p:nvGrpSpPr>
            <p:cNvPr id="162" name="Google Shape;162;p6"/>
            <p:cNvGrpSpPr/>
            <p:nvPr/>
          </p:nvGrpSpPr>
          <p:grpSpPr>
            <a:xfrm>
              <a:off x="2805864" y="800639"/>
              <a:ext cx="2097411" cy="2097409"/>
              <a:chOff x="2895010" y="1021661"/>
              <a:chExt cx="1995612" cy="1995615"/>
            </a:xfrm>
          </p:grpSpPr>
          <p:grpSp>
            <p:nvGrpSpPr>
              <p:cNvPr id="163" name="Google Shape;163;p6"/>
              <p:cNvGrpSpPr/>
              <p:nvPr/>
            </p:nvGrpSpPr>
            <p:grpSpPr>
              <a:xfrm>
                <a:off x="2895010" y="1021661"/>
                <a:ext cx="1995612" cy="1995615"/>
                <a:chOff x="6436547" y="2436062"/>
                <a:chExt cx="3585704" cy="3585704"/>
              </a:xfrm>
            </p:grpSpPr>
            <p:sp>
              <p:nvSpPr>
                <p:cNvPr id="164" name="Google Shape;164;p6"/>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65" name="Google Shape;165;p6"/>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66" name="Google Shape;166;p6"/>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67" name="Google Shape;167;p6"/>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68" name="Google Shape;168;p6"/>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169" name="Google Shape;169;p6"/>
          <p:cNvSpPr/>
          <p:nvPr/>
        </p:nvSpPr>
        <p:spPr>
          <a:xfrm>
            <a:off x="992092" y="1900465"/>
            <a:ext cx="8835871" cy="37555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Khai báo không khởi tạo</a:t>
            </a:r>
            <a:endParaRPr sz="2400">
              <a:solidFill>
                <a:srgbClr val="FF0000"/>
              </a:solidFill>
              <a:latin typeface="Times New Roman"/>
              <a:ea typeface="Times New Roman"/>
              <a:cs typeface="Times New Roman"/>
              <a:sym typeface="Times New Roman"/>
            </a:endParaRPr>
          </a:p>
        </p:txBody>
      </p:sp>
      <p:sp>
        <p:nvSpPr>
          <p:cNvPr id="170" name="Google Shape;170;p6"/>
          <p:cNvSpPr/>
          <p:nvPr/>
        </p:nvSpPr>
        <p:spPr>
          <a:xfrm>
            <a:off x="1075955" y="3679305"/>
            <a:ext cx="8835871" cy="37555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Khai báo có khởi tạo</a:t>
            </a:r>
            <a:endParaRPr sz="2400">
              <a:solidFill>
                <a:srgbClr val="FF0000"/>
              </a:solidFill>
              <a:latin typeface="Times New Roman"/>
              <a:ea typeface="Times New Roman"/>
              <a:cs typeface="Times New Roman"/>
              <a:sym typeface="Times New Roman"/>
            </a:endParaRPr>
          </a:p>
        </p:txBody>
      </p:sp>
      <p:sp>
        <p:nvSpPr>
          <p:cNvPr id="171" name="Google Shape;171;p6"/>
          <p:cNvSpPr/>
          <p:nvPr/>
        </p:nvSpPr>
        <p:spPr>
          <a:xfrm>
            <a:off x="992092" y="2400762"/>
            <a:ext cx="8289449" cy="923330"/>
          </a:xfrm>
          <a:prstGeom prst="rect">
            <a:avLst/>
          </a:prstGeom>
          <a:solidFill>
            <a:srgbClr val="FFFFFF"/>
          </a:solid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8C8C8C"/>
              </a:buClr>
              <a:buSzPts val="1800"/>
              <a:buFont typeface="Consolas"/>
              <a:buNone/>
            </a:pPr>
            <a:r>
              <a:rPr lang="en-US" sz="1800" b="0" i="1" u="none" strike="noStrike" cap="none">
                <a:solidFill>
                  <a:srgbClr val="8C8C8C"/>
                </a:solidFill>
                <a:latin typeface="Consolas"/>
                <a:ea typeface="Consolas"/>
                <a:cs typeface="Consolas"/>
                <a:sym typeface="Consolas"/>
              </a:rPr>
              <a:t>// </a:t>
            </a:r>
            <a:r>
              <a:rPr lang="en-US" sz="1800" i="1">
                <a:solidFill>
                  <a:srgbClr val="8C8C8C"/>
                </a:solidFill>
                <a:latin typeface="Consolas"/>
                <a:ea typeface="Consolas"/>
                <a:cs typeface="Consolas"/>
                <a:sym typeface="Consolas"/>
              </a:rPr>
              <a:t>K</a:t>
            </a:r>
            <a:r>
              <a:rPr lang="en-US" sz="1800" b="0" i="1" u="none" strike="noStrike" cap="none">
                <a:solidFill>
                  <a:srgbClr val="8C8C8C"/>
                </a:solidFill>
                <a:latin typeface="Consolas"/>
                <a:ea typeface="Consolas"/>
                <a:cs typeface="Consolas"/>
                <a:sym typeface="Consolas"/>
              </a:rPr>
              <a:t>hởi tạo mảng</a:t>
            </a:r>
            <a:br>
              <a:rPr lang="en-US" sz="1800" b="0" i="1" u="none" strike="noStrike" cap="none">
                <a:solidFill>
                  <a:srgbClr val="8C8C8C"/>
                </a:solidFill>
                <a:latin typeface="Consolas"/>
                <a:ea typeface="Consolas"/>
                <a:cs typeface="Consolas"/>
                <a:sym typeface="Consolas"/>
              </a:rPr>
            </a:br>
            <a:r>
              <a:rPr lang="en-US" sz="1800" b="0" i="0" u="none" strike="noStrike" cap="none">
                <a:solidFill>
                  <a:srgbClr val="0033B3"/>
                </a:solidFill>
                <a:latin typeface="Consolas"/>
                <a:ea typeface="Consolas"/>
                <a:cs typeface="Consolas"/>
                <a:sym typeface="Consolas"/>
              </a:rPr>
              <a:t>int</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000000"/>
                </a:solidFill>
                <a:latin typeface="Consolas"/>
                <a:ea typeface="Consolas"/>
                <a:cs typeface="Consolas"/>
                <a:sym typeface="Consolas"/>
              </a:rPr>
              <a:t>a</a:t>
            </a:r>
            <a:r>
              <a:rPr lang="en-US" sz="1800" b="0" i="0" u="none" strike="noStrike" cap="none">
                <a:solidFill>
                  <a:srgbClr val="080808"/>
                </a:solidFill>
                <a:latin typeface="Consolas"/>
                <a:ea typeface="Consolas"/>
                <a:cs typeface="Consolas"/>
                <a:sym typeface="Consolas"/>
              </a:rPr>
              <a:t>; </a:t>
            </a:r>
            <a:r>
              <a:rPr lang="en-US" sz="1800" b="0" i="1" u="none" strike="noStrike" cap="none">
                <a:solidFill>
                  <a:srgbClr val="8C8C8C"/>
                </a:solidFill>
                <a:latin typeface="Consolas"/>
                <a:ea typeface="Consolas"/>
                <a:cs typeface="Consolas"/>
                <a:sym typeface="Consolas"/>
              </a:rPr>
              <a:t>//mảng số nguyên chưa biết số phần tử</a:t>
            </a:r>
            <a:br>
              <a:rPr lang="en-US" sz="1800" b="0" i="1" u="none" strike="noStrike" cap="none">
                <a:solidFill>
                  <a:srgbClr val="8C8C8C"/>
                </a:solidFill>
                <a:latin typeface="Consolas"/>
                <a:ea typeface="Consolas"/>
                <a:cs typeface="Consolas"/>
                <a:sym typeface="Consolas"/>
              </a:rPr>
            </a:br>
            <a:r>
              <a:rPr lang="en-US" sz="1800" b="0" i="0" u="none" strike="noStrike" cap="none">
                <a:solidFill>
                  <a:srgbClr val="0033B3"/>
                </a:solidFill>
                <a:latin typeface="Consolas"/>
                <a:ea typeface="Consolas"/>
                <a:cs typeface="Consolas"/>
                <a:sym typeface="Consolas"/>
              </a:rPr>
              <a:t>int</a:t>
            </a:r>
            <a:r>
              <a:rPr lang="en-US" sz="1800" b="0" i="0" u="none" strike="noStrike" cap="none">
                <a:solidFill>
                  <a:srgbClr val="080808"/>
                </a:solidFill>
                <a:latin typeface="Consolas"/>
                <a:ea typeface="Consolas"/>
                <a:cs typeface="Consolas"/>
                <a:sym typeface="Consolas"/>
              </a:rPr>
              <a:t>[] </a:t>
            </a:r>
            <a:r>
              <a:rPr lang="en-US" sz="1800" b="0" i="0" u="none" strike="noStrike" cap="none">
                <a:solidFill>
                  <a:srgbClr val="000000"/>
                </a:solidFill>
                <a:latin typeface="Consolas"/>
                <a:ea typeface="Consolas"/>
                <a:cs typeface="Consolas"/>
                <a:sym typeface="Consolas"/>
              </a:rPr>
              <a:t>arrayInt_1 </a:t>
            </a:r>
            <a:r>
              <a:rPr lang="en-US" sz="1800" b="0" i="0" u="none" strike="noStrike" cap="none">
                <a:solidFill>
                  <a:srgbClr val="080808"/>
                </a:solidFill>
                <a:latin typeface="Consolas"/>
                <a:ea typeface="Consolas"/>
                <a:cs typeface="Consolas"/>
                <a:sym typeface="Consolas"/>
              </a:rPr>
              <a:t>= </a:t>
            </a:r>
            <a:r>
              <a:rPr lang="en-US" sz="1800" b="0" i="0" u="none" strike="noStrike" cap="none">
                <a:solidFill>
                  <a:srgbClr val="0033B3"/>
                </a:solidFill>
                <a:latin typeface="Consolas"/>
                <a:ea typeface="Consolas"/>
                <a:cs typeface="Consolas"/>
                <a:sym typeface="Consolas"/>
              </a:rPr>
              <a:t>new int</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10</a:t>
            </a:r>
            <a:r>
              <a:rPr lang="en-US" sz="1800" b="0" i="0" u="none" strike="noStrike" cap="none">
                <a:solidFill>
                  <a:srgbClr val="080808"/>
                </a:solidFill>
                <a:latin typeface="Consolas"/>
                <a:ea typeface="Consolas"/>
                <a:cs typeface="Consolas"/>
                <a:sym typeface="Consolas"/>
              </a:rPr>
              <a:t>];</a:t>
            </a:r>
            <a:r>
              <a:rPr lang="en-US" sz="1800" b="0" i="1" u="none" strike="noStrike" cap="none">
                <a:solidFill>
                  <a:srgbClr val="8C8C8C"/>
                </a:solidFill>
                <a:latin typeface="Consolas"/>
                <a:ea typeface="Consolas"/>
                <a:cs typeface="Consolas"/>
                <a:sym typeface="Consolas"/>
              </a:rPr>
              <a:t>// Mảng số nguyên chưa 10 phần tử</a:t>
            </a:r>
            <a:endParaRPr sz="1800" b="0" i="0" u="none" strike="noStrike" cap="none">
              <a:solidFill>
                <a:schemeClr val="dk1"/>
              </a:solidFill>
              <a:latin typeface="Consolas"/>
              <a:ea typeface="Consolas"/>
              <a:cs typeface="Consolas"/>
              <a:sym typeface="Consolas"/>
            </a:endParaRPr>
          </a:p>
        </p:txBody>
      </p:sp>
      <p:sp>
        <p:nvSpPr>
          <p:cNvPr id="172" name="Google Shape;172;p6"/>
          <p:cNvSpPr/>
          <p:nvPr/>
        </p:nvSpPr>
        <p:spPr>
          <a:xfrm>
            <a:off x="1047200" y="4240412"/>
            <a:ext cx="6643165" cy="646331"/>
          </a:xfrm>
          <a:prstGeom prst="rect">
            <a:avLst/>
          </a:prstGeom>
          <a:solidFill>
            <a:srgbClr val="FFFFFF"/>
          </a:solid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Clr>
                <a:srgbClr val="0033B3"/>
              </a:buClr>
              <a:buSzPts val="1800"/>
              <a:buFont typeface="Consolas"/>
              <a:buNone/>
            </a:pPr>
            <a:r>
              <a:rPr lang="en-US" sz="1800" b="0" i="0" u="none" strike="noStrike" cap="none">
                <a:solidFill>
                  <a:srgbClr val="0033B3"/>
                </a:solidFill>
                <a:latin typeface="Consolas"/>
                <a:ea typeface="Consolas"/>
                <a:cs typeface="Consolas"/>
                <a:sym typeface="Consolas"/>
              </a:rPr>
              <a:t>int</a:t>
            </a:r>
            <a:r>
              <a:rPr lang="en-US" sz="1800" b="0" i="0" u="none" strike="noStrike" cap="none">
                <a:solidFill>
                  <a:srgbClr val="080808"/>
                </a:solidFill>
                <a:latin typeface="Consolas"/>
                <a:ea typeface="Consolas"/>
                <a:cs typeface="Consolas"/>
                <a:sym typeface="Consolas"/>
              </a:rPr>
              <a:t>[] </a:t>
            </a:r>
            <a:r>
              <a:rPr lang="en-US" sz="1800" b="0" i="0" u="none" strike="noStrike" cap="none">
                <a:solidFill>
                  <a:srgbClr val="000000"/>
                </a:solidFill>
                <a:latin typeface="Consolas"/>
                <a:ea typeface="Consolas"/>
                <a:cs typeface="Consolas"/>
                <a:sym typeface="Consolas"/>
              </a:rPr>
              <a:t>arrayInt_3 </a:t>
            </a:r>
            <a:r>
              <a:rPr lang="en-US" sz="1800" b="0" i="0" u="none" strike="noStrike" cap="none">
                <a:solidFill>
                  <a:srgbClr val="080808"/>
                </a:solidFill>
                <a:latin typeface="Consolas"/>
                <a:ea typeface="Consolas"/>
                <a:cs typeface="Consolas"/>
                <a:sym typeface="Consolas"/>
              </a:rPr>
              <a:t>= </a:t>
            </a:r>
            <a:r>
              <a:rPr lang="en-US" sz="1800" b="0" i="0" u="none" strike="noStrike" cap="none">
                <a:solidFill>
                  <a:srgbClr val="0033B3"/>
                </a:solidFill>
                <a:latin typeface="Consolas"/>
                <a:ea typeface="Consolas"/>
                <a:cs typeface="Consolas"/>
                <a:sym typeface="Consolas"/>
              </a:rPr>
              <a:t>new int</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1</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2</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3</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4</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5</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6</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7</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8</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9</a:t>
            </a:r>
            <a:r>
              <a:rPr lang="en-US" sz="1800" b="0" i="0" u="none" strike="noStrike" cap="none">
                <a:solidFill>
                  <a:srgbClr val="080808"/>
                </a:solidFill>
                <a:latin typeface="Consolas"/>
                <a:ea typeface="Consolas"/>
                <a:cs typeface="Consolas"/>
                <a:sym typeface="Consolas"/>
              </a:rPr>
              <a:t>,</a:t>
            </a:r>
            <a:r>
              <a:rPr lang="en-US" sz="1800" b="0" i="0" u="none" strike="noStrike" cap="none">
                <a:solidFill>
                  <a:srgbClr val="1750EB"/>
                </a:solidFill>
                <a:latin typeface="Consolas"/>
                <a:ea typeface="Consolas"/>
                <a:cs typeface="Consolas"/>
                <a:sym typeface="Consolas"/>
              </a:rPr>
              <a:t>10</a:t>
            </a:r>
            <a:r>
              <a:rPr lang="en-US" sz="1800" b="0" i="0" u="none" strike="noStrike" cap="none">
                <a:solidFill>
                  <a:srgbClr val="080808"/>
                </a:solidFill>
                <a:latin typeface="Consolas"/>
                <a:ea typeface="Consolas"/>
                <a:cs typeface="Consolas"/>
                <a:sym typeface="Consolas"/>
              </a:rPr>
              <a:t>};</a:t>
            </a:r>
            <a:endParaRPr/>
          </a:p>
          <a:p>
            <a:pPr marL="0" marR="0" lvl="0" indent="0" algn="l" rtl="0">
              <a:lnSpc>
                <a:spcPct val="100000"/>
              </a:lnSpc>
              <a:spcBef>
                <a:spcPts val="0"/>
              </a:spcBef>
              <a:spcAft>
                <a:spcPts val="0"/>
              </a:spcAft>
              <a:buClr>
                <a:srgbClr val="8C8C8C"/>
              </a:buClr>
              <a:buSzPts val="1800"/>
              <a:buFont typeface="Consolas"/>
              <a:buNone/>
            </a:pPr>
            <a:r>
              <a:rPr lang="en-US" sz="1800" b="0" i="1" u="none" strike="noStrike" cap="none">
                <a:solidFill>
                  <a:srgbClr val="8C8C8C"/>
                </a:solidFill>
                <a:latin typeface="Consolas"/>
                <a:ea typeface="Consolas"/>
                <a:cs typeface="Consolas"/>
                <a:sym typeface="Consolas"/>
              </a:rPr>
              <a:t>// Mảng số nguyên 10 phần tử được khởi tạo</a:t>
            </a:r>
            <a:endParaRPr sz="1800" b="0" i="0" u="none" strike="noStrike" cap="none">
              <a:solidFill>
                <a:schemeClr val="dk1"/>
              </a:solidFill>
              <a:latin typeface="Consolas"/>
              <a:ea typeface="Consolas"/>
              <a:cs typeface="Consolas"/>
              <a:sym typeface="Consola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61"/>
                                        </p:tgtEl>
                                        <p:attrNameLst>
                                          <p:attrName>style.visibility</p:attrName>
                                        </p:attrNameLst>
                                      </p:cBhvr>
                                      <p:to>
                                        <p:strVal val="visible"/>
                                      </p:to>
                                    </p:set>
                                    <p:anim calcmode="lin" valueType="num">
                                      <p:cBhvr additive="base">
                                        <p:cTn id="7" dur="500"/>
                                        <p:tgtEl>
                                          <p:spTgt spid="16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58"/>
                                        </p:tgtEl>
                                        <p:attrNameLst>
                                          <p:attrName>style.visibility</p:attrName>
                                        </p:attrNameLst>
                                      </p:cBhvr>
                                      <p:to>
                                        <p:strVal val="visible"/>
                                      </p:to>
                                    </p:set>
                                    <p:anim calcmode="lin" valueType="num">
                                      <p:cBhvr additive="base">
                                        <p:cTn id="10" dur="500"/>
                                        <p:tgtEl>
                                          <p:spTgt spid="15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pic>
        <p:nvPicPr>
          <p:cNvPr id="177" name="Google Shape;177;p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78" name="Google Shape;178;p7"/>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79" name="Google Shape;179;p7"/>
          <p:cNvGrpSpPr/>
          <p:nvPr/>
        </p:nvGrpSpPr>
        <p:grpSpPr>
          <a:xfrm>
            <a:off x="838200" y="1112908"/>
            <a:ext cx="9144000" cy="657592"/>
            <a:chOff x="3129129" y="1121776"/>
            <a:chExt cx="5933741" cy="1171624"/>
          </a:xfrm>
        </p:grpSpPr>
        <p:sp>
          <p:nvSpPr>
            <p:cNvPr id="180" name="Google Shape;180;p7"/>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181" name="Google Shape;181;p7"/>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182" name="Google Shape;182;p7"/>
          <p:cNvGrpSpPr/>
          <p:nvPr/>
        </p:nvGrpSpPr>
        <p:grpSpPr>
          <a:xfrm>
            <a:off x="747508" y="993274"/>
            <a:ext cx="1488963" cy="1145294"/>
            <a:chOff x="2805864" y="800639"/>
            <a:chExt cx="2097411" cy="2097409"/>
          </a:xfrm>
        </p:grpSpPr>
        <p:grpSp>
          <p:nvGrpSpPr>
            <p:cNvPr id="183" name="Google Shape;183;p7"/>
            <p:cNvGrpSpPr/>
            <p:nvPr/>
          </p:nvGrpSpPr>
          <p:grpSpPr>
            <a:xfrm>
              <a:off x="2805864" y="800639"/>
              <a:ext cx="2097411" cy="2097409"/>
              <a:chOff x="2895010" y="1021661"/>
              <a:chExt cx="1995612" cy="1995615"/>
            </a:xfrm>
          </p:grpSpPr>
          <p:grpSp>
            <p:nvGrpSpPr>
              <p:cNvPr id="184" name="Google Shape;184;p7"/>
              <p:cNvGrpSpPr/>
              <p:nvPr/>
            </p:nvGrpSpPr>
            <p:grpSpPr>
              <a:xfrm>
                <a:off x="2895010" y="1021661"/>
                <a:ext cx="1995612" cy="1995615"/>
                <a:chOff x="6436547" y="2436062"/>
                <a:chExt cx="3585704" cy="3585704"/>
              </a:xfrm>
            </p:grpSpPr>
            <p:sp>
              <p:nvSpPr>
                <p:cNvPr id="185" name="Google Shape;185;p7"/>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86" name="Google Shape;186;p7"/>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187" name="Google Shape;187;p7"/>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88" name="Google Shape;188;p7"/>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189" name="Google Shape;189;p7"/>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190" name="Google Shape;190;p7"/>
          <p:cNvSpPr/>
          <p:nvPr/>
        </p:nvSpPr>
        <p:spPr>
          <a:xfrm>
            <a:off x="992092" y="1900465"/>
            <a:ext cx="8835871" cy="375552"/>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Thực hành(10 phút):</a:t>
            </a:r>
            <a:endParaRPr sz="2400">
              <a:solidFill>
                <a:srgbClr val="FF0000"/>
              </a:solidFill>
              <a:latin typeface="Times New Roman"/>
              <a:ea typeface="Times New Roman"/>
              <a:cs typeface="Times New Roman"/>
              <a:sym typeface="Times New Roman"/>
            </a:endParaRPr>
          </a:p>
        </p:txBody>
      </p:sp>
      <p:sp>
        <p:nvSpPr>
          <p:cNvPr id="191" name="Google Shape;191;p7"/>
          <p:cNvSpPr/>
          <p:nvPr/>
        </p:nvSpPr>
        <p:spPr>
          <a:xfrm>
            <a:off x="992092" y="2354596"/>
            <a:ext cx="7486345" cy="1015663"/>
          </a:xfrm>
          <a:prstGeom prst="rect">
            <a:avLst/>
          </a:prstGeom>
          <a:solidFill>
            <a:srgbClr val="FFFFFF"/>
          </a:solidFill>
          <a:ln>
            <a:noFill/>
          </a:ln>
        </p:spPr>
        <p:txBody>
          <a:bodyPr spcFirstLastPara="1" wrap="square" lIns="91425" tIns="45700" rIns="91425" bIns="45700" anchor="ctr" anchorCtr="0">
            <a:spAutoFit/>
          </a:bodyPr>
          <a:lstStyle/>
          <a:p>
            <a:pPr marL="0" marR="0" lvl="0" indent="0" algn="l" rtl="0">
              <a:spcBef>
                <a:spcPts val="0"/>
              </a:spcBef>
              <a:spcAft>
                <a:spcPts val="0"/>
              </a:spcAft>
              <a:buNone/>
            </a:pPr>
            <a:r>
              <a:rPr lang="en-US" sz="2000">
                <a:solidFill>
                  <a:schemeClr val="dk1"/>
                </a:solidFill>
                <a:latin typeface="Times New Roman"/>
                <a:ea typeface="Times New Roman"/>
                <a:cs typeface="Times New Roman"/>
                <a:sym typeface="Times New Roman"/>
              </a:rPr>
              <a:t>1. Nhập vào bàn phím mảng gồm 5 phần tử là số nguyên</a:t>
            </a:r>
            <a:endParaRPr sz="20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2000">
                <a:solidFill>
                  <a:schemeClr val="dk1"/>
                </a:solidFill>
                <a:latin typeface="Times New Roman"/>
                <a:ea typeface="Times New Roman"/>
                <a:cs typeface="Times New Roman"/>
                <a:sym typeface="Times New Roman"/>
              </a:rPr>
              <a:t>2. Sắp xếp các phần tử trong mảng vừa nhập theo thứ tự từ nhỏ đến lớn</a:t>
            </a:r>
            <a:endParaRPr sz="20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r>
              <a:rPr lang="en-US" sz="2000" b="0" u="none" strike="noStrike" cap="none">
                <a:solidFill>
                  <a:schemeClr val="dk1"/>
                </a:solidFill>
                <a:latin typeface="Times New Roman"/>
                <a:ea typeface="Times New Roman"/>
                <a:cs typeface="Times New Roman"/>
                <a:sym typeface="Times New Roman"/>
              </a:rPr>
              <a:t>3. Tìm phần tử lớn nhất , nhỏ nhất trong mảng</a:t>
            </a:r>
            <a:endParaRPr sz="2000" b="0" u="none" strike="noStrike" cap="none">
              <a:solidFill>
                <a:schemeClr val="dk1"/>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82"/>
                                        </p:tgtEl>
                                        <p:attrNameLst>
                                          <p:attrName>style.visibility</p:attrName>
                                        </p:attrNameLst>
                                      </p:cBhvr>
                                      <p:to>
                                        <p:strVal val="visible"/>
                                      </p:to>
                                    </p:set>
                                    <p:anim calcmode="lin" valueType="num">
                                      <p:cBhvr additive="base">
                                        <p:cTn id="7" dur="500"/>
                                        <p:tgtEl>
                                          <p:spTgt spid="182"/>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79"/>
                                        </p:tgtEl>
                                        <p:attrNameLst>
                                          <p:attrName>style.visibility</p:attrName>
                                        </p:attrNameLst>
                                      </p:cBhvr>
                                      <p:to>
                                        <p:strVal val="visible"/>
                                      </p:to>
                                    </p:set>
                                    <p:anim calcmode="lin" valueType="num">
                                      <p:cBhvr additive="base">
                                        <p:cTn id="10" dur="500"/>
                                        <p:tgtEl>
                                          <p:spTgt spid="179"/>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8"/>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97" name="Google Shape;197;p8"/>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198" name="Google Shape;198;p8"/>
          <p:cNvGrpSpPr/>
          <p:nvPr/>
        </p:nvGrpSpPr>
        <p:grpSpPr>
          <a:xfrm>
            <a:off x="838200" y="1159874"/>
            <a:ext cx="9144000" cy="657592"/>
            <a:chOff x="3129129" y="1121776"/>
            <a:chExt cx="5933741" cy="1171624"/>
          </a:xfrm>
        </p:grpSpPr>
        <p:sp>
          <p:nvSpPr>
            <p:cNvPr id="199" name="Google Shape;199;p8"/>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200" name="Google Shape;200;p8"/>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201" name="Google Shape;201;p8"/>
          <p:cNvGrpSpPr/>
          <p:nvPr/>
        </p:nvGrpSpPr>
        <p:grpSpPr>
          <a:xfrm>
            <a:off x="747508" y="1040240"/>
            <a:ext cx="1488963" cy="1145294"/>
            <a:chOff x="2805864" y="800639"/>
            <a:chExt cx="2097411" cy="2097409"/>
          </a:xfrm>
        </p:grpSpPr>
        <p:grpSp>
          <p:nvGrpSpPr>
            <p:cNvPr id="202" name="Google Shape;202;p8"/>
            <p:cNvGrpSpPr/>
            <p:nvPr/>
          </p:nvGrpSpPr>
          <p:grpSpPr>
            <a:xfrm>
              <a:off x="2805864" y="800639"/>
              <a:ext cx="2097411" cy="2097409"/>
              <a:chOff x="2895010" y="1021661"/>
              <a:chExt cx="1995612" cy="1995615"/>
            </a:xfrm>
          </p:grpSpPr>
          <p:grpSp>
            <p:nvGrpSpPr>
              <p:cNvPr id="203" name="Google Shape;203;p8"/>
              <p:cNvGrpSpPr/>
              <p:nvPr/>
            </p:nvGrpSpPr>
            <p:grpSpPr>
              <a:xfrm>
                <a:off x="2895010" y="1021661"/>
                <a:ext cx="1995612" cy="1995615"/>
                <a:chOff x="6436547" y="2436062"/>
                <a:chExt cx="3585704" cy="3585704"/>
              </a:xfrm>
            </p:grpSpPr>
            <p:sp>
              <p:nvSpPr>
                <p:cNvPr id="204" name="Google Shape;204;p8"/>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05" name="Google Shape;205;p8"/>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06" name="Google Shape;206;p8"/>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07" name="Google Shape;207;p8"/>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08" name="Google Shape;208;p8"/>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sp>
        <p:nvSpPr>
          <p:cNvPr id="209" name="Google Shape;209;p8"/>
          <p:cNvSpPr/>
          <p:nvPr/>
        </p:nvSpPr>
        <p:spPr>
          <a:xfrm>
            <a:off x="992094" y="1891350"/>
            <a:ext cx="4418106" cy="442294"/>
          </a:xfrm>
          <a:prstGeom prst="homePlate">
            <a:avLst>
              <a:gd name="adj" fmla="val 50000"/>
            </a:avLst>
          </a:prstGeom>
          <a:solidFill>
            <a:schemeClr val="accent1"/>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a:solidFill>
                  <a:schemeClr val="lt1"/>
                </a:solidFill>
                <a:latin typeface="Arial"/>
                <a:ea typeface="Arial"/>
                <a:cs typeface="Arial"/>
                <a:sym typeface="Arial"/>
              </a:rPr>
              <a:t>Mảng nhiều chiều</a:t>
            </a:r>
            <a:endParaRPr sz="2800">
              <a:solidFill>
                <a:schemeClr val="lt1"/>
              </a:solidFill>
              <a:latin typeface="Arial"/>
              <a:ea typeface="Arial"/>
              <a:cs typeface="Arial"/>
              <a:sym typeface="Arial"/>
            </a:endParaRPr>
          </a:p>
        </p:txBody>
      </p:sp>
      <p:sp>
        <p:nvSpPr>
          <p:cNvPr id="210" name="Google Shape;210;p8"/>
          <p:cNvSpPr/>
          <p:nvPr/>
        </p:nvSpPr>
        <p:spPr>
          <a:xfrm>
            <a:off x="992263" y="2444829"/>
            <a:ext cx="8743066" cy="1461589"/>
          </a:xfrm>
          <a:prstGeom prst="homePlate">
            <a:avLst>
              <a:gd name="adj" fmla="val 50000"/>
            </a:avLst>
          </a:prstGeom>
          <a:solidFill>
            <a:srgbClr val="FFEBBA"/>
          </a:solidFill>
          <a:ln w="12700" cap="flat" cmpd="sng">
            <a:solidFill>
              <a:srgbClr val="398CAA"/>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400">
                <a:solidFill>
                  <a:srgbClr val="FF0000"/>
                </a:solidFill>
                <a:latin typeface="Times New Roman"/>
                <a:ea typeface="Times New Roman"/>
                <a:cs typeface="Times New Roman"/>
                <a:sym typeface="Times New Roman"/>
              </a:rPr>
              <a:t>Là mảng lồng nhau(mảng của các mảng)</a:t>
            </a:r>
            <a:endParaRPr/>
          </a:p>
          <a:p>
            <a:pPr marL="342900" marR="0" lvl="0" indent="-342900" algn="l" rtl="0">
              <a:spcBef>
                <a:spcPts val="0"/>
              </a:spcBef>
              <a:spcAft>
                <a:spcPts val="0"/>
              </a:spcAft>
              <a:buClr>
                <a:srgbClr val="FF0000"/>
              </a:buClr>
              <a:buSzPts val="2400"/>
              <a:buFont typeface="Times New Roman"/>
              <a:buChar char="-"/>
            </a:pPr>
            <a:r>
              <a:rPr lang="en-US" sz="2400">
                <a:solidFill>
                  <a:srgbClr val="FF0000"/>
                </a:solidFill>
                <a:latin typeface="Times New Roman"/>
                <a:ea typeface="Times New Roman"/>
                <a:cs typeface="Times New Roman"/>
                <a:sym typeface="Times New Roman"/>
              </a:rPr>
              <a:t>Mảng 2 chiều: mảng của các mảng 1 chiều</a:t>
            </a:r>
            <a:endParaRPr sz="2400">
              <a:solidFill>
                <a:srgbClr val="FF0000"/>
              </a:solidFill>
              <a:latin typeface="Times New Roman"/>
              <a:ea typeface="Times New Roman"/>
              <a:cs typeface="Times New Roman"/>
              <a:sym typeface="Times New Roman"/>
            </a:endParaRPr>
          </a:p>
          <a:p>
            <a:pPr marL="342900" marR="0" lvl="0" indent="-342900" algn="l" rtl="0">
              <a:spcBef>
                <a:spcPts val="0"/>
              </a:spcBef>
              <a:spcAft>
                <a:spcPts val="0"/>
              </a:spcAft>
              <a:buClr>
                <a:srgbClr val="FF0000"/>
              </a:buClr>
              <a:buSzPts val="2400"/>
              <a:buFont typeface="Times New Roman"/>
              <a:buChar char="-"/>
            </a:pPr>
            <a:r>
              <a:rPr lang="en-US" sz="2400">
                <a:solidFill>
                  <a:srgbClr val="FF0000"/>
                </a:solidFill>
                <a:latin typeface="Times New Roman"/>
                <a:ea typeface="Times New Roman"/>
                <a:cs typeface="Times New Roman"/>
                <a:sym typeface="Times New Roman"/>
              </a:rPr>
              <a:t>Mảng 3 chiều: mảng của các mảng 2 chiều</a:t>
            </a:r>
            <a:endParaRPr sz="2400">
              <a:solidFill>
                <a:srgbClr val="FF0000"/>
              </a:solidFill>
              <a:latin typeface="Times New Roman"/>
              <a:ea typeface="Times New Roman"/>
              <a:cs typeface="Times New Roman"/>
              <a:sym typeface="Times New Roman"/>
            </a:endParaRPr>
          </a:p>
          <a:p>
            <a:pPr marL="342900" marR="0" lvl="0" indent="-342900" algn="l" rtl="0">
              <a:spcBef>
                <a:spcPts val="0"/>
              </a:spcBef>
              <a:spcAft>
                <a:spcPts val="0"/>
              </a:spcAft>
              <a:buClr>
                <a:srgbClr val="FF0000"/>
              </a:buClr>
              <a:buSzPts val="2400"/>
              <a:buFont typeface="Times New Roman"/>
              <a:buChar char="-"/>
            </a:pPr>
            <a:r>
              <a:rPr lang="en-US" sz="2400">
                <a:solidFill>
                  <a:srgbClr val="FF0000"/>
                </a:solidFill>
                <a:latin typeface="Times New Roman"/>
                <a:ea typeface="Times New Roman"/>
                <a:cs typeface="Times New Roman"/>
                <a:sym typeface="Times New Roman"/>
              </a:rPr>
              <a:t>Chiều của mảng được khai báo qua cặp dấu []</a:t>
            </a:r>
            <a:endParaRPr/>
          </a:p>
        </p:txBody>
      </p:sp>
      <p:pic>
        <p:nvPicPr>
          <p:cNvPr id="211" name="Google Shape;211;p8"/>
          <p:cNvPicPr preferRelativeResize="0"/>
          <p:nvPr/>
        </p:nvPicPr>
        <p:blipFill rotWithShape="1">
          <a:blip r:embed="rId5">
            <a:alphaModFix/>
          </a:blip>
          <a:srcRect/>
          <a:stretch/>
        </p:blipFill>
        <p:spPr>
          <a:xfrm>
            <a:off x="2358441" y="3980302"/>
            <a:ext cx="6010709" cy="226809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 calcmode="lin" valueType="num">
                                      <p:cBhvr additive="base">
                                        <p:cTn id="7" dur="500"/>
                                        <p:tgtEl>
                                          <p:spTgt spid="20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198"/>
                                        </p:tgtEl>
                                        <p:attrNameLst>
                                          <p:attrName>style.visibility</p:attrName>
                                        </p:attrNameLst>
                                      </p:cBhvr>
                                      <p:to>
                                        <p:strVal val="visible"/>
                                      </p:to>
                                    </p:set>
                                    <p:anim calcmode="lin" valueType="num">
                                      <p:cBhvr additive="base">
                                        <p:cTn id="10" dur="500"/>
                                        <p:tgtEl>
                                          <p:spTgt spid="19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pic>
        <p:nvPicPr>
          <p:cNvPr id="216" name="Google Shape;216;p9"/>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217" name="Google Shape;217;p9"/>
          <p:cNvPicPr preferRelativeResize="0"/>
          <p:nvPr/>
        </p:nvPicPr>
        <p:blipFill rotWithShape="1">
          <a:blip r:embed="rId4">
            <a:alphaModFix/>
          </a:blip>
          <a:srcRect/>
          <a:stretch/>
        </p:blipFill>
        <p:spPr>
          <a:xfrm>
            <a:off x="304800" y="228600"/>
            <a:ext cx="1143000" cy="821245"/>
          </a:xfrm>
          <a:prstGeom prst="rect">
            <a:avLst/>
          </a:prstGeom>
          <a:noFill/>
          <a:ln>
            <a:noFill/>
          </a:ln>
        </p:spPr>
      </p:pic>
      <p:grpSp>
        <p:nvGrpSpPr>
          <p:cNvPr id="218" name="Google Shape;218;p9"/>
          <p:cNvGrpSpPr/>
          <p:nvPr/>
        </p:nvGrpSpPr>
        <p:grpSpPr>
          <a:xfrm>
            <a:off x="838200" y="1246386"/>
            <a:ext cx="9144000" cy="657592"/>
            <a:chOff x="3129129" y="1121776"/>
            <a:chExt cx="5933741" cy="1171624"/>
          </a:xfrm>
        </p:grpSpPr>
        <p:sp>
          <p:nvSpPr>
            <p:cNvPr id="219" name="Google Shape;219;p9"/>
            <p:cNvSpPr/>
            <p:nvPr/>
          </p:nvSpPr>
          <p:spPr>
            <a:xfrm>
              <a:off x="3129129" y="1121776"/>
              <a:ext cx="5933741" cy="1171624"/>
            </a:xfrm>
            <a:prstGeom prst="roundRect">
              <a:avLst>
                <a:gd name="adj" fmla="val 50000"/>
              </a:avLst>
            </a:prstGeom>
            <a:solidFill>
              <a:srgbClr val="19A0D0"/>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rgbClr val="FFAA2D"/>
                </a:solidFill>
                <a:latin typeface="Arial"/>
                <a:ea typeface="Arial"/>
                <a:cs typeface="Arial"/>
                <a:sym typeface="Arial"/>
              </a:endParaRPr>
            </a:p>
          </p:txBody>
        </p:sp>
        <p:sp>
          <p:nvSpPr>
            <p:cNvPr id="220" name="Google Shape;220;p9"/>
            <p:cNvSpPr/>
            <p:nvPr/>
          </p:nvSpPr>
          <p:spPr>
            <a:xfrm>
              <a:off x="3289330" y="1253414"/>
              <a:ext cx="5613340" cy="908350"/>
            </a:xfrm>
            <a:prstGeom prst="roundRect">
              <a:avLst>
                <a:gd name="adj" fmla="val 50000"/>
              </a:avLst>
            </a:prstGeom>
            <a:solidFill>
              <a:srgbClr val="19A0D0"/>
            </a:solidFill>
            <a:ln w="1905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2800" b="1">
                  <a:solidFill>
                    <a:schemeClr val="lt1"/>
                  </a:solidFill>
                  <a:latin typeface="Times New Roman"/>
                  <a:ea typeface="Times New Roman"/>
                  <a:cs typeface="Times New Roman"/>
                  <a:sym typeface="Times New Roman"/>
                </a:rPr>
                <a:t>Mảng/Danh Sách Trong Java</a:t>
              </a:r>
              <a:endParaRPr sz="2800" b="1">
                <a:solidFill>
                  <a:schemeClr val="lt1"/>
                </a:solidFill>
                <a:latin typeface="Times New Roman"/>
                <a:ea typeface="Times New Roman"/>
                <a:cs typeface="Times New Roman"/>
                <a:sym typeface="Times New Roman"/>
              </a:endParaRPr>
            </a:p>
          </p:txBody>
        </p:sp>
      </p:grpSp>
      <p:grpSp>
        <p:nvGrpSpPr>
          <p:cNvPr id="221" name="Google Shape;221;p9"/>
          <p:cNvGrpSpPr/>
          <p:nvPr/>
        </p:nvGrpSpPr>
        <p:grpSpPr>
          <a:xfrm>
            <a:off x="747508" y="1126752"/>
            <a:ext cx="1488963" cy="1145294"/>
            <a:chOff x="2805864" y="800639"/>
            <a:chExt cx="2097411" cy="2097409"/>
          </a:xfrm>
        </p:grpSpPr>
        <p:grpSp>
          <p:nvGrpSpPr>
            <p:cNvPr id="222" name="Google Shape;222;p9"/>
            <p:cNvGrpSpPr/>
            <p:nvPr/>
          </p:nvGrpSpPr>
          <p:grpSpPr>
            <a:xfrm>
              <a:off x="2805864" y="800639"/>
              <a:ext cx="2097411" cy="2097409"/>
              <a:chOff x="2895010" y="1021661"/>
              <a:chExt cx="1995612" cy="1995615"/>
            </a:xfrm>
          </p:grpSpPr>
          <p:grpSp>
            <p:nvGrpSpPr>
              <p:cNvPr id="223" name="Google Shape;223;p9"/>
              <p:cNvGrpSpPr/>
              <p:nvPr/>
            </p:nvGrpSpPr>
            <p:grpSpPr>
              <a:xfrm>
                <a:off x="2895010" y="1021661"/>
                <a:ext cx="1995612" cy="1995615"/>
                <a:chOff x="6436547" y="2436062"/>
                <a:chExt cx="3585704" cy="3585704"/>
              </a:xfrm>
            </p:grpSpPr>
            <p:sp>
              <p:nvSpPr>
                <p:cNvPr id="224" name="Google Shape;224;p9"/>
                <p:cNvSpPr/>
                <p:nvPr/>
              </p:nvSpPr>
              <p:spPr>
                <a:xfrm rot="-2700000">
                  <a:off x="7134179" y="2788658"/>
                  <a:ext cx="2190439" cy="2880512"/>
                </a:xfrm>
                <a:custGeom>
                  <a:avLst/>
                  <a:gdLst/>
                  <a:ahLst/>
                  <a:cxnLst/>
                  <a:rect l="l" t="t" r="r" b="b"/>
                  <a:pathLst>
                    <a:path w="1696474" h="2070736" extrusionOk="0">
                      <a:moveTo>
                        <a:pt x="13249" y="1035368"/>
                      </a:moveTo>
                      <a:cubicBezTo>
                        <a:pt x="112309" y="471170"/>
                        <a:pt x="388098" y="0"/>
                        <a:pt x="850497" y="0"/>
                      </a:cubicBezTo>
                      <a:cubicBezTo>
                        <a:pt x="1312896" y="0"/>
                        <a:pt x="1611545" y="478790"/>
                        <a:pt x="1687745" y="1035368"/>
                      </a:cubicBezTo>
                      <a:cubicBezTo>
                        <a:pt x="1765308" y="1601901"/>
                        <a:pt x="1312896" y="2070736"/>
                        <a:pt x="850497" y="2070736"/>
                      </a:cubicBezTo>
                      <a:cubicBezTo>
                        <a:pt x="388098" y="2070736"/>
                        <a:pt x="-85811" y="1599566"/>
                        <a:pt x="13249" y="1035368"/>
                      </a:cubicBezTo>
                      <a:close/>
                    </a:path>
                  </a:pathLst>
                </a:custGeom>
                <a:gradFill>
                  <a:gsLst>
                    <a:gs pos="0">
                      <a:schemeClr val="dk1"/>
                    </a:gs>
                    <a:gs pos="17000">
                      <a:srgbClr val="000000">
                        <a:alpha val="45882"/>
                      </a:srgbClr>
                    </a:gs>
                    <a:gs pos="34000">
                      <a:srgbClr val="000000">
                        <a:alpha val="42745"/>
                      </a:srgbClr>
                    </a:gs>
                    <a:gs pos="51000">
                      <a:srgbClr val="000000">
                        <a:alpha val="20000"/>
                      </a:srgbClr>
                    </a:gs>
                    <a:gs pos="65000">
                      <a:srgbClr val="000000">
                        <a:alpha val="9803"/>
                      </a:srgbClr>
                    </a:gs>
                    <a:gs pos="78000">
                      <a:srgbClr val="000000">
                        <a:alpha val="4705"/>
                      </a:srgbClr>
                    </a:gs>
                    <a:gs pos="100000">
                      <a:srgbClr val="000000">
                        <a:alpha val="0"/>
                      </a:srgbClr>
                    </a:gs>
                  </a:gsLst>
                  <a:lin ang="54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25" name="Google Shape;225;p9"/>
                <p:cNvSpPr/>
                <p:nvPr/>
              </p:nvSpPr>
              <p:spPr>
                <a:xfrm>
                  <a:off x="7567583" y="3243359"/>
                  <a:ext cx="1344545" cy="1344543"/>
                </a:xfrm>
                <a:prstGeom prst="ellipse">
                  <a:avLst/>
                </a:prstGeom>
                <a:gradFill>
                  <a:gsLst>
                    <a:gs pos="0">
                      <a:srgbClr val="FFFFFF">
                        <a:alpha val="98823"/>
                      </a:srgbClr>
                    </a:gs>
                    <a:gs pos="43000">
                      <a:srgbClr val="F7F7F7"/>
                    </a:gs>
                    <a:gs pos="100000">
                      <a:srgbClr val="B8C0C0"/>
                    </a:gs>
                  </a:gsLst>
                  <a:lin ang="2700000" scaled="0"/>
                </a:gradFill>
                <a:ln>
                  <a:noFill/>
                </a:ln>
                <a:effectLst>
                  <a:outerShdw blurRad="139700" dist="88900" dir="2700000" algn="tl" rotWithShape="0">
                    <a:srgbClr val="494949">
                      <a:alpha val="29803"/>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sp>
              <p:nvSpPr>
                <p:cNvPr id="226" name="Google Shape;226;p9"/>
                <p:cNvSpPr/>
                <p:nvPr/>
              </p:nvSpPr>
              <p:spPr>
                <a:xfrm>
                  <a:off x="7380501" y="3019185"/>
                  <a:ext cx="1596494" cy="1596494"/>
                </a:xfrm>
                <a:prstGeom prst="ellipse">
                  <a:avLst/>
                </a:prstGeom>
                <a:gradFill>
                  <a:gsLst>
                    <a:gs pos="0">
                      <a:srgbClr val="FFFFFF">
                        <a:alpha val="98823"/>
                      </a:srgbClr>
                    </a:gs>
                    <a:gs pos="11000">
                      <a:srgbClr val="FFFFFF">
                        <a:alpha val="98823"/>
                      </a:srgbClr>
                    </a:gs>
                    <a:gs pos="39000">
                      <a:schemeClr val="lt1"/>
                    </a:gs>
                    <a:gs pos="52999">
                      <a:srgbClr val="F7F7F7"/>
                    </a:gs>
                    <a:gs pos="100000">
                      <a:srgbClr val="B8C0C0"/>
                    </a:gs>
                  </a:gsLst>
                  <a:lin ang="2700000"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27" name="Google Shape;227;p9"/>
              <p:cNvSpPr/>
              <p:nvPr/>
            </p:nvSpPr>
            <p:spPr>
              <a:xfrm>
                <a:off x="3222820" y="1148080"/>
                <a:ext cx="1284820" cy="1284820"/>
              </a:xfrm>
              <a:prstGeom prst="ellipse">
                <a:avLst/>
              </a:prstGeom>
              <a:solidFill>
                <a:schemeClr val="lt1">
                  <a:alpha val="13725"/>
                </a:schemeClr>
              </a:solidFill>
              <a:ln w="15875" cap="flat" cmpd="sng">
                <a:solidFill>
                  <a:schemeClr val="lt1"/>
                </a:solidFill>
                <a:prstDash val="solid"/>
                <a:miter lim="800000"/>
                <a:headEnd type="none" w="sm" len="sm"/>
                <a:tailEnd type="none" w="sm" len="sm"/>
              </a:ln>
              <a:effectLst>
                <a:outerShdw blurRad="215900" dist="88900" dir="2700000" algn="tl" rotWithShape="0">
                  <a:srgbClr val="000000">
                    <a:alpha val="10980"/>
                  </a:srgb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2800">
                  <a:solidFill>
                    <a:schemeClr val="lt1"/>
                  </a:solidFill>
                  <a:latin typeface="Arial"/>
                  <a:ea typeface="Arial"/>
                  <a:cs typeface="Arial"/>
                  <a:sym typeface="Arial"/>
                </a:endParaRPr>
              </a:p>
            </p:txBody>
          </p:sp>
        </p:grpSp>
        <p:sp>
          <p:nvSpPr>
            <p:cNvPr id="228" name="Google Shape;228;p9"/>
            <p:cNvSpPr txBox="1"/>
            <p:nvPr/>
          </p:nvSpPr>
          <p:spPr>
            <a:xfrm>
              <a:off x="3467445" y="1147357"/>
              <a:ext cx="774242" cy="95818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b="1">
                  <a:solidFill>
                    <a:srgbClr val="116B8A"/>
                  </a:solidFill>
                  <a:latin typeface="Times New Roman"/>
                  <a:ea typeface="Times New Roman"/>
                  <a:cs typeface="Times New Roman"/>
                  <a:sym typeface="Times New Roman"/>
                </a:rPr>
                <a:t>01</a:t>
              </a:r>
              <a:endParaRPr sz="2800" b="1">
                <a:solidFill>
                  <a:srgbClr val="116B8A"/>
                </a:solidFill>
                <a:latin typeface="Times New Roman"/>
                <a:ea typeface="Times New Roman"/>
                <a:cs typeface="Times New Roman"/>
                <a:sym typeface="Times New Roman"/>
              </a:endParaRPr>
            </a:p>
          </p:txBody>
        </p:sp>
      </p:grpSp>
      <p:pic>
        <p:nvPicPr>
          <p:cNvPr id="229" name="Google Shape;229;p9"/>
          <p:cNvPicPr preferRelativeResize="0"/>
          <p:nvPr/>
        </p:nvPicPr>
        <p:blipFill rotWithShape="1">
          <a:blip r:embed="rId5">
            <a:alphaModFix/>
          </a:blip>
          <a:srcRect/>
          <a:stretch/>
        </p:blipFill>
        <p:spPr>
          <a:xfrm>
            <a:off x="5638802" y="2555367"/>
            <a:ext cx="3994172" cy="2397633"/>
          </a:xfrm>
          <a:prstGeom prst="rect">
            <a:avLst/>
          </a:prstGeom>
          <a:noFill/>
          <a:ln>
            <a:noFill/>
          </a:ln>
        </p:spPr>
      </p:pic>
      <p:sp>
        <p:nvSpPr>
          <p:cNvPr id="230" name="Google Shape;230;p9"/>
          <p:cNvSpPr/>
          <p:nvPr/>
        </p:nvSpPr>
        <p:spPr>
          <a:xfrm>
            <a:off x="1085072" y="2596841"/>
            <a:ext cx="4096528" cy="2314686"/>
          </a:xfrm>
          <a:prstGeom prst="rect">
            <a:avLst/>
          </a:prstGeom>
          <a:solidFill>
            <a:srgbClr val="282C34"/>
          </a:solidFill>
          <a:ln>
            <a:noFill/>
          </a:ln>
        </p:spPr>
        <p:txBody>
          <a:bodyPr spcFirstLastPara="1" wrap="square" lIns="91425" tIns="79350" rIns="91425" bIns="79350" anchor="ctr" anchorCtr="0">
            <a:spAutoFit/>
          </a:bodyPr>
          <a:lstStyle/>
          <a:p>
            <a:pPr marL="0" marR="0" lvl="0" indent="0" algn="l" rtl="0">
              <a:lnSpc>
                <a:spcPct val="100000"/>
              </a:lnSpc>
              <a:spcBef>
                <a:spcPts val="0"/>
              </a:spcBef>
              <a:spcAft>
                <a:spcPts val="0"/>
              </a:spcAft>
              <a:buClr>
                <a:srgbClr val="C678DD"/>
              </a:buClr>
              <a:buSzPts val="2800"/>
              <a:buFont typeface="Times New Roman"/>
              <a:buNone/>
            </a:pPr>
            <a:r>
              <a:rPr lang="en-US" sz="2800" b="0" i="0" u="none" strike="noStrike" cap="none">
                <a:solidFill>
                  <a:srgbClr val="C678DD"/>
                </a:solidFill>
                <a:latin typeface="Times New Roman"/>
                <a:ea typeface="Times New Roman"/>
                <a:cs typeface="Times New Roman"/>
                <a:sym typeface="Times New Roman"/>
              </a:rPr>
              <a:t>int</a:t>
            </a:r>
            <a:r>
              <a:rPr lang="en-US" sz="2800" b="0" i="0" u="none" strike="noStrike" cap="none">
                <a:solidFill>
                  <a:srgbClr val="ABB2BF"/>
                </a:solidFill>
                <a:latin typeface="Times New Roman"/>
                <a:ea typeface="Times New Roman"/>
                <a:cs typeface="Times New Roman"/>
                <a:sym typeface="Times New Roman"/>
              </a:rPr>
              <a:t>[][] a </a:t>
            </a:r>
            <a:r>
              <a:rPr lang="en-US" sz="2800" b="0" i="0" u="none" strike="noStrike" cap="none">
                <a:solidFill>
                  <a:srgbClr val="56B6C2"/>
                </a:solidFill>
                <a:latin typeface="Times New Roman"/>
                <a:ea typeface="Times New Roman"/>
                <a:cs typeface="Times New Roman"/>
                <a:sym typeface="Times New Roman"/>
              </a:rPr>
              <a:t>=</a:t>
            </a:r>
            <a:r>
              <a:rPr lang="en-US" sz="2800" b="0" i="0" u="none" strike="noStrike" cap="none">
                <a:solidFill>
                  <a:srgbClr val="ABB2BF"/>
                </a:solidFill>
                <a:latin typeface="Times New Roman"/>
                <a:ea typeface="Times New Roman"/>
                <a:cs typeface="Times New Roman"/>
                <a:sym typeface="Times New Roman"/>
              </a:rPr>
              <a:t> { </a:t>
            </a:r>
            <a:endParaRPr/>
          </a:p>
          <a:p>
            <a:pPr marL="0" marR="0" lvl="0" indent="0" algn="l" rtl="0">
              <a:lnSpc>
                <a:spcPct val="100000"/>
              </a:lnSpc>
              <a:spcBef>
                <a:spcPts val="0"/>
              </a:spcBef>
              <a:spcAft>
                <a:spcPts val="0"/>
              </a:spcAft>
              <a:buClr>
                <a:srgbClr val="ABB2BF"/>
              </a:buClr>
              <a:buSzPts val="2800"/>
              <a:buFont typeface="Times New Roman"/>
              <a:buNone/>
            </a:pPr>
            <a:r>
              <a:rPr lang="en-US" sz="2800" b="0" i="0" u="none" strike="noStrike" cap="none">
                <a:solidFill>
                  <a:srgbClr val="ABB2BF"/>
                </a:solidFill>
                <a:latin typeface="Times New Roman"/>
                <a:ea typeface="Times New Roman"/>
                <a:cs typeface="Times New Roman"/>
                <a:sym typeface="Times New Roman"/>
              </a:rPr>
              <a:t>{</a:t>
            </a:r>
            <a:r>
              <a:rPr lang="en-US" sz="2800" b="0" i="0" u="none" strike="noStrike" cap="none">
                <a:solidFill>
                  <a:srgbClr val="D19A66"/>
                </a:solidFill>
                <a:latin typeface="Times New Roman"/>
                <a:ea typeface="Times New Roman"/>
                <a:cs typeface="Times New Roman"/>
                <a:sym typeface="Times New Roman"/>
              </a:rPr>
              <a:t>1</a:t>
            </a:r>
            <a:r>
              <a:rPr lang="en-US" sz="2800" b="0" i="0" u="none" strike="noStrike" cap="none">
                <a:solidFill>
                  <a:srgbClr val="ABB2BF"/>
                </a:solidFill>
                <a:latin typeface="Times New Roman"/>
                <a:ea typeface="Times New Roman"/>
                <a:cs typeface="Times New Roman"/>
                <a:sym typeface="Times New Roman"/>
              </a:rPr>
              <a:t>, </a:t>
            </a:r>
            <a:r>
              <a:rPr lang="en-US" sz="2800" b="0" i="0" u="none" strike="noStrike" cap="none">
                <a:solidFill>
                  <a:srgbClr val="D19A66"/>
                </a:solidFill>
                <a:latin typeface="Times New Roman"/>
                <a:ea typeface="Times New Roman"/>
                <a:cs typeface="Times New Roman"/>
                <a:sym typeface="Times New Roman"/>
              </a:rPr>
              <a:t>2</a:t>
            </a:r>
            <a:r>
              <a:rPr lang="en-US" sz="2800" b="0" i="0" u="none" strike="noStrike" cap="none">
                <a:solidFill>
                  <a:srgbClr val="ABB2BF"/>
                </a:solidFill>
                <a:latin typeface="Times New Roman"/>
                <a:ea typeface="Times New Roman"/>
                <a:cs typeface="Times New Roman"/>
                <a:sym typeface="Times New Roman"/>
              </a:rPr>
              <a:t>, </a:t>
            </a:r>
            <a:r>
              <a:rPr lang="en-US" sz="2800" b="0" i="0" u="none" strike="noStrike" cap="none">
                <a:solidFill>
                  <a:srgbClr val="D19A66"/>
                </a:solidFill>
                <a:latin typeface="Times New Roman"/>
                <a:ea typeface="Times New Roman"/>
                <a:cs typeface="Times New Roman"/>
                <a:sym typeface="Times New Roman"/>
              </a:rPr>
              <a:t>3</a:t>
            </a:r>
            <a:r>
              <a:rPr lang="en-US" sz="2800" b="0" i="0" u="none" strike="noStrike" cap="none">
                <a:solidFill>
                  <a:srgbClr val="ABB2BF"/>
                </a:solidFill>
                <a:latin typeface="Times New Roman"/>
                <a:ea typeface="Times New Roman"/>
                <a:cs typeface="Times New Roman"/>
                <a:sym typeface="Times New Roman"/>
              </a:rPr>
              <a:t>}, </a:t>
            </a:r>
            <a:endParaRPr/>
          </a:p>
          <a:p>
            <a:pPr marL="0" marR="0" lvl="0" indent="0" algn="l" rtl="0">
              <a:lnSpc>
                <a:spcPct val="100000"/>
              </a:lnSpc>
              <a:spcBef>
                <a:spcPts val="0"/>
              </a:spcBef>
              <a:spcAft>
                <a:spcPts val="0"/>
              </a:spcAft>
              <a:buClr>
                <a:srgbClr val="ABB2BF"/>
              </a:buClr>
              <a:buSzPts val="2800"/>
              <a:buFont typeface="Times New Roman"/>
              <a:buNone/>
            </a:pPr>
            <a:r>
              <a:rPr lang="en-US" sz="2800" b="0" i="0" u="none" strike="noStrike" cap="none">
                <a:solidFill>
                  <a:srgbClr val="ABB2BF"/>
                </a:solidFill>
                <a:latin typeface="Times New Roman"/>
                <a:ea typeface="Times New Roman"/>
                <a:cs typeface="Times New Roman"/>
                <a:sym typeface="Times New Roman"/>
              </a:rPr>
              <a:t>{</a:t>
            </a:r>
            <a:r>
              <a:rPr lang="en-US" sz="2800" b="0" i="0" u="none" strike="noStrike" cap="none">
                <a:solidFill>
                  <a:srgbClr val="D19A66"/>
                </a:solidFill>
                <a:latin typeface="Times New Roman"/>
                <a:ea typeface="Times New Roman"/>
                <a:cs typeface="Times New Roman"/>
                <a:sym typeface="Times New Roman"/>
              </a:rPr>
              <a:t>4</a:t>
            </a:r>
            <a:r>
              <a:rPr lang="en-US" sz="2800" b="0" i="0" u="none" strike="noStrike" cap="none">
                <a:solidFill>
                  <a:srgbClr val="ABB2BF"/>
                </a:solidFill>
                <a:latin typeface="Times New Roman"/>
                <a:ea typeface="Times New Roman"/>
                <a:cs typeface="Times New Roman"/>
                <a:sym typeface="Times New Roman"/>
              </a:rPr>
              <a:t>, </a:t>
            </a:r>
            <a:r>
              <a:rPr lang="en-US" sz="2800" b="0" i="0" u="none" strike="noStrike" cap="none">
                <a:solidFill>
                  <a:srgbClr val="D19A66"/>
                </a:solidFill>
                <a:latin typeface="Times New Roman"/>
                <a:ea typeface="Times New Roman"/>
                <a:cs typeface="Times New Roman"/>
                <a:sym typeface="Times New Roman"/>
              </a:rPr>
              <a:t>5</a:t>
            </a:r>
            <a:r>
              <a:rPr lang="en-US" sz="2800" b="0" i="0" u="none" strike="noStrike" cap="none">
                <a:solidFill>
                  <a:srgbClr val="ABB2BF"/>
                </a:solidFill>
                <a:latin typeface="Times New Roman"/>
                <a:ea typeface="Times New Roman"/>
                <a:cs typeface="Times New Roman"/>
                <a:sym typeface="Times New Roman"/>
              </a:rPr>
              <a:t>, </a:t>
            </a:r>
            <a:r>
              <a:rPr lang="en-US" sz="2800" b="0" i="0" u="none" strike="noStrike" cap="none">
                <a:solidFill>
                  <a:srgbClr val="D19A66"/>
                </a:solidFill>
                <a:latin typeface="Times New Roman"/>
                <a:ea typeface="Times New Roman"/>
                <a:cs typeface="Times New Roman"/>
                <a:sym typeface="Times New Roman"/>
              </a:rPr>
              <a:t>6</a:t>
            </a:r>
            <a:r>
              <a:rPr lang="en-US" sz="2800" b="0" i="0" u="none" strike="noStrike" cap="none">
                <a:solidFill>
                  <a:srgbClr val="ABB2BF"/>
                </a:solidFill>
                <a:latin typeface="Times New Roman"/>
                <a:ea typeface="Times New Roman"/>
                <a:cs typeface="Times New Roman"/>
                <a:sym typeface="Times New Roman"/>
              </a:rPr>
              <a:t>, </a:t>
            </a:r>
            <a:r>
              <a:rPr lang="en-US" sz="2800" b="0" i="0" u="none" strike="noStrike" cap="none">
                <a:solidFill>
                  <a:srgbClr val="D19A66"/>
                </a:solidFill>
                <a:latin typeface="Times New Roman"/>
                <a:ea typeface="Times New Roman"/>
                <a:cs typeface="Times New Roman"/>
                <a:sym typeface="Times New Roman"/>
              </a:rPr>
              <a:t>9</a:t>
            </a:r>
            <a:r>
              <a:rPr lang="en-US" sz="2800" b="0" i="0" u="none" strike="noStrike" cap="none">
                <a:solidFill>
                  <a:srgbClr val="ABB2BF"/>
                </a:solidFill>
                <a:latin typeface="Times New Roman"/>
                <a:ea typeface="Times New Roman"/>
                <a:cs typeface="Times New Roman"/>
                <a:sym typeface="Times New Roman"/>
              </a:rPr>
              <a:t>}, </a:t>
            </a:r>
            <a:endParaRPr/>
          </a:p>
          <a:p>
            <a:pPr marL="0" marR="0" lvl="0" indent="0" algn="l" rtl="0">
              <a:lnSpc>
                <a:spcPct val="100000"/>
              </a:lnSpc>
              <a:spcBef>
                <a:spcPts val="0"/>
              </a:spcBef>
              <a:spcAft>
                <a:spcPts val="0"/>
              </a:spcAft>
              <a:buClr>
                <a:srgbClr val="ABB2BF"/>
              </a:buClr>
              <a:buSzPts val="2800"/>
              <a:buFont typeface="Times New Roman"/>
              <a:buNone/>
            </a:pPr>
            <a:r>
              <a:rPr lang="en-US" sz="2800" b="0" i="0" u="none" strike="noStrike" cap="none">
                <a:solidFill>
                  <a:srgbClr val="ABB2BF"/>
                </a:solidFill>
                <a:latin typeface="Times New Roman"/>
                <a:ea typeface="Times New Roman"/>
                <a:cs typeface="Times New Roman"/>
                <a:sym typeface="Times New Roman"/>
              </a:rPr>
              <a:t>{</a:t>
            </a:r>
            <a:r>
              <a:rPr lang="en-US" sz="2800" b="0" i="0" u="none" strike="noStrike" cap="none">
                <a:solidFill>
                  <a:srgbClr val="D19A66"/>
                </a:solidFill>
                <a:latin typeface="Times New Roman"/>
                <a:ea typeface="Times New Roman"/>
                <a:cs typeface="Times New Roman"/>
                <a:sym typeface="Times New Roman"/>
              </a:rPr>
              <a:t>7</a:t>
            </a:r>
            <a:r>
              <a:rPr lang="en-US" sz="2800" b="0" i="0" u="none" strike="noStrike" cap="none">
                <a:solidFill>
                  <a:srgbClr val="ABB2BF"/>
                </a:solidFill>
                <a:latin typeface="Times New Roman"/>
                <a:ea typeface="Times New Roman"/>
                <a:cs typeface="Times New Roman"/>
                <a:sym typeface="Times New Roman"/>
              </a:rPr>
              <a:t>}</a:t>
            </a:r>
            <a:endParaRPr/>
          </a:p>
          <a:p>
            <a:pPr marL="0" marR="0" lvl="0" indent="0" algn="l" rtl="0">
              <a:lnSpc>
                <a:spcPct val="100000"/>
              </a:lnSpc>
              <a:spcBef>
                <a:spcPts val="0"/>
              </a:spcBef>
              <a:spcAft>
                <a:spcPts val="0"/>
              </a:spcAft>
              <a:buClr>
                <a:srgbClr val="ABB2BF"/>
              </a:buClr>
              <a:buSzPts val="2800"/>
              <a:buFont typeface="Times New Roman"/>
              <a:buNone/>
            </a:pPr>
            <a:r>
              <a:rPr lang="en-US" sz="2800" b="0" i="0" u="none" strike="noStrike" cap="none">
                <a:solidFill>
                  <a:srgbClr val="ABB2BF"/>
                </a:solidFill>
                <a:latin typeface="Times New Roman"/>
                <a:ea typeface="Times New Roman"/>
                <a:cs typeface="Times New Roman"/>
                <a:sym typeface="Times New Roman"/>
              </a:rPr>
              <a:t>};</a:t>
            </a:r>
            <a:r>
              <a:rPr lang="en-US" sz="2800" b="0" i="0" u="none" strike="noStrike" cap="none">
                <a:solidFill>
                  <a:schemeClr val="dk1"/>
                </a:solidFill>
                <a:latin typeface="Times New Roman"/>
                <a:ea typeface="Times New Roman"/>
                <a:cs typeface="Times New Roman"/>
                <a:sym typeface="Times New Roman"/>
              </a:rPr>
              <a:t> </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21"/>
                                        </p:tgtEl>
                                        <p:attrNameLst>
                                          <p:attrName>style.visibility</p:attrName>
                                        </p:attrNameLst>
                                      </p:cBhvr>
                                      <p:to>
                                        <p:strVal val="visible"/>
                                      </p:to>
                                    </p:set>
                                    <p:anim calcmode="lin" valueType="num">
                                      <p:cBhvr additive="base">
                                        <p:cTn id="7" dur="500"/>
                                        <p:tgtEl>
                                          <p:spTgt spid="221"/>
                                        </p:tgtEl>
                                        <p:attrNameLst>
                                          <p:attrName>ppt_x</p:attrName>
                                        </p:attrNameLst>
                                      </p:cBhvr>
                                      <p:tavLst>
                                        <p:tav tm="0">
                                          <p:val>
                                            <p:strVal val="#ppt_x-1"/>
                                          </p:val>
                                        </p:tav>
                                        <p:tav tm="100000">
                                          <p:val>
                                            <p:strVal val="#ppt_x"/>
                                          </p:val>
                                        </p:tav>
                                      </p:tavLst>
                                    </p:anim>
                                  </p:childTnLst>
                                </p:cTn>
                              </p:par>
                              <p:par>
                                <p:cTn id="8" presetID="2" presetClass="entr" presetSubtype="2" fill="hold" nodeType="withEffect">
                                  <p:stCondLst>
                                    <p:cond delay="0"/>
                                  </p:stCondLst>
                                  <p:childTnLst>
                                    <p:set>
                                      <p:cBhvr>
                                        <p:cTn id="9" dur="1" fill="hold">
                                          <p:stCondLst>
                                            <p:cond delay="0"/>
                                          </p:stCondLst>
                                        </p:cTn>
                                        <p:tgtEl>
                                          <p:spTgt spid="218"/>
                                        </p:tgtEl>
                                        <p:attrNameLst>
                                          <p:attrName>style.visibility</p:attrName>
                                        </p:attrNameLst>
                                      </p:cBhvr>
                                      <p:to>
                                        <p:strVal val="visible"/>
                                      </p:to>
                                    </p:set>
                                    <p:anim calcmode="lin" valueType="num">
                                      <p:cBhvr additive="base">
                                        <p:cTn id="10" dur="500"/>
                                        <p:tgtEl>
                                          <p:spTgt spid="218"/>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9Slide - 2019">
      <a:dk1>
        <a:srgbClr val="000000"/>
      </a:dk1>
      <a:lt1>
        <a:srgbClr val="FFFFFF"/>
      </a:lt1>
      <a:dk2>
        <a:srgbClr val="092D6C"/>
      </a:dk2>
      <a:lt2>
        <a:srgbClr val="FCECD0"/>
      </a:lt2>
      <a:accent1>
        <a:srgbClr val="4FC1E9"/>
      </a:accent1>
      <a:accent2>
        <a:srgbClr val="48CFAD"/>
      </a:accent2>
      <a:accent3>
        <a:srgbClr val="A0D468"/>
      </a:accent3>
      <a:accent4>
        <a:srgbClr val="FFCE54"/>
      </a:accent4>
      <a:accent5>
        <a:srgbClr val="FC6E51"/>
      </a:accent5>
      <a:accent6>
        <a:srgbClr val="ED5565"/>
      </a:accent6>
      <a:hlink>
        <a:srgbClr val="5D9CEC"/>
      </a:hlink>
      <a:folHlink>
        <a:srgbClr val="AC92E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1813</Words>
  <Application>Microsoft Office PowerPoint</Application>
  <PresentationFormat>Widescreen</PresentationFormat>
  <Paragraphs>196</Paragraphs>
  <Slides>28</Slides>
  <Notes>28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28</vt:i4>
      </vt:variant>
    </vt:vector>
  </HeadingPairs>
  <TitlesOfParts>
    <vt:vector size="39" baseType="lpstr">
      <vt:lpstr>Impact</vt:lpstr>
      <vt:lpstr>Trebuchet MS</vt:lpstr>
      <vt:lpstr>Consolas</vt:lpstr>
      <vt:lpstr>Calibri</vt:lpstr>
      <vt:lpstr>Oi</vt:lpstr>
      <vt:lpstr>Noto Sans Symbols</vt:lpstr>
      <vt:lpstr>Times New Roman</vt:lpstr>
      <vt:lpstr>Courier New</vt:lpstr>
      <vt:lpstr>Arial</vt:lpstr>
      <vt:lpstr>Times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kien nguyen</cp:lastModifiedBy>
  <cp:revision>1</cp:revision>
  <dcterms:created xsi:type="dcterms:W3CDTF">2020-08-07T13:14:06Z</dcterms:created>
  <dcterms:modified xsi:type="dcterms:W3CDTF">2025-12-25T14:27:47Z</dcterms:modified>
</cp:coreProperties>
</file>